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03" r:id="rId2"/>
    <p:sldId id="279" r:id="rId3"/>
    <p:sldId id="280" r:id="rId4"/>
    <p:sldId id="258" r:id="rId5"/>
    <p:sldId id="259" r:id="rId6"/>
    <p:sldId id="260" r:id="rId7"/>
    <p:sldId id="261" r:id="rId8"/>
    <p:sldId id="262" r:id="rId9"/>
    <p:sldId id="263" r:id="rId10"/>
    <p:sldId id="264" r:id="rId11"/>
    <p:sldId id="265" r:id="rId12"/>
    <p:sldId id="266" r:id="rId13"/>
    <p:sldId id="267" r:id="rId14"/>
    <p:sldId id="268" r:id="rId15"/>
    <p:sldId id="269" r:id="rId16"/>
    <p:sldId id="282" r:id="rId17"/>
    <p:sldId id="270" r:id="rId18"/>
    <p:sldId id="271" r:id="rId19"/>
    <p:sldId id="272" r:id="rId20"/>
    <p:sldId id="273" r:id="rId21"/>
    <p:sldId id="274" r:id="rId22"/>
    <p:sldId id="277" r:id="rId23"/>
    <p:sldId id="278" r:id="rId24"/>
    <p:sldId id="284" r:id="rId25"/>
    <p:sldId id="285" r:id="rId26"/>
    <p:sldId id="286" r:id="rId27"/>
    <p:sldId id="287" r:id="rId28"/>
    <p:sldId id="288" r:id="rId29"/>
    <p:sldId id="292" r:id="rId30"/>
    <p:sldId id="291" r:id="rId31"/>
    <p:sldId id="2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64" d="100"/>
          <a:sy n="64" d="100"/>
        </p:scale>
        <p:origin x="56"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2F607E-2156-49A3-A986-8B6C2EF204B4}" type="datetimeFigureOut">
              <a:rPr lang="en-US" smtClean="0"/>
              <a:t>8/31/2017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7E379C-7BB2-4C49-850D-09F186402933}" type="slidenum">
              <a:rPr lang="en-US" smtClean="0"/>
              <a:t>‹#›</a:t>
            </a:fld>
            <a:endParaRPr lang="en-US"/>
          </a:p>
        </p:txBody>
      </p:sp>
    </p:spTree>
    <p:extLst>
      <p:ext uri="{BB962C8B-B14F-4D97-AF65-F5344CB8AC3E}">
        <p14:creationId xmlns:p14="http://schemas.microsoft.com/office/powerpoint/2010/main" val="2433503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pacestationinfo.com/regions-where-comets.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AB86CD-D3DD-45AA-9A9D-7ACA444EE3E4}" type="slidenum">
              <a:rPr lang="en-US" altLang="en-US">
                <a:solidFill>
                  <a:srgbClr val="000000"/>
                </a:solidFill>
                <a:latin typeface="Calibri" panose="020F0502020204030204" pitchFamily="34" charset="0"/>
              </a:rPr>
              <a:pPr eaLnBrk="1" hangingPunct="1"/>
              <a:t>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740488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AB86CD-D3DD-45AA-9A9D-7ACA444EE3E4}" type="slidenum">
              <a:rPr lang="en-US" altLang="en-US">
                <a:solidFill>
                  <a:srgbClr val="000000"/>
                </a:solidFill>
                <a:latin typeface="Calibri" panose="020F0502020204030204" pitchFamily="34" charset="0"/>
              </a:rPr>
              <a:pPr eaLnBrk="1" hangingPunct="1"/>
              <a:t>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879257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0AB86CD-D3DD-45AA-9A9D-7ACA444EE3E4}" type="slidenum">
              <a:rPr lang="en-US" altLang="en-US">
                <a:solidFill>
                  <a:srgbClr val="000000"/>
                </a:solidFill>
                <a:latin typeface="Calibri" panose="020F0502020204030204" pitchFamily="34" charset="0"/>
              </a:rPr>
              <a:pPr eaLnBrk="1" hangingPunct="1"/>
              <a:t>4</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91284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hlinkClick r:id="rId3"/>
              </a:rPr>
              <a:t>Regions Where Comets Are Found, Comets Formation Features Of Comet ...The Hubble Space Telescope may have detected a population of small comets ...www.spacestationinfo.com</a:t>
            </a:r>
            <a:r>
              <a:rPr lang="en-US" altLang="en-US" smtClean="0"/>
              <a:t> -</a:t>
            </a:r>
          </a:p>
        </p:txBody>
      </p:sp>
      <p:sp>
        <p:nvSpPr>
          <p:cNvPr id="57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20A3BF-73AD-4B9D-A0CB-965E91DFE709}" type="slidenum">
              <a:rPr lang="en-US" altLang="en-US">
                <a:solidFill>
                  <a:prstClr val="black"/>
                </a:solidFill>
                <a:latin typeface="Calibri" panose="020F0502020204030204" pitchFamily="34" charset="0"/>
              </a:rPr>
              <a:pPr eaLnBrk="1" hangingPunct="1"/>
              <a:t>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650191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165FF519-1342-48E9-9ED6-BA514446A2D0}" type="slidenum">
              <a:rPr lang="en-US" altLang="en-US"/>
              <a:pPr/>
              <a:t>‹#›</a:t>
            </a:fld>
            <a:endParaRPr lang="en-US" altLang="en-US"/>
          </a:p>
        </p:txBody>
      </p:sp>
    </p:spTree>
    <p:extLst>
      <p:ext uri="{BB962C8B-B14F-4D97-AF65-F5344CB8AC3E}">
        <p14:creationId xmlns:p14="http://schemas.microsoft.com/office/powerpoint/2010/main" val="412667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F89409AD-C664-4F74-BD1F-F87004C86DA9}" type="slidenum">
              <a:rPr lang="en-US" altLang="en-US"/>
              <a:pPr/>
              <a:t>‹#›</a:t>
            </a:fld>
            <a:endParaRPr lang="en-US" altLang="en-US"/>
          </a:p>
        </p:txBody>
      </p:sp>
    </p:spTree>
    <p:extLst>
      <p:ext uri="{BB962C8B-B14F-4D97-AF65-F5344CB8AC3E}">
        <p14:creationId xmlns:p14="http://schemas.microsoft.com/office/powerpoint/2010/main" val="38046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CD45E52-5486-4120-91BA-8C67AC6030A4}" type="slidenum">
              <a:rPr lang="en-US" altLang="en-US"/>
              <a:pPr/>
              <a:t>‹#›</a:t>
            </a:fld>
            <a:endParaRPr lang="en-US" altLang="en-US"/>
          </a:p>
        </p:txBody>
      </p:sp>
    </p:spTree>
    <p:extLst>
      <p:ext uri="{BB962C8B-B14F-4D97-AF65-F5344CB8AC3E}">
        <p14:creationId xmlns:p14="http://schemas.microsoft.com/office/powerpoint/2010/main" val="81269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3B06E5C8-A5CC-4968-89D5-B544DB1810F6}" type="slidenum">
              <a:rPr lang="en-US" altLang="en-US"/>
              <a:pPr/>
              <a:t>‹#›</a:t>
            </a:fld>
            <a:endParaRPr lang="en-US" altLang="en-US"/>
          </a:p>
        </p:txBody>
      </p:sp>
    </p:spTree>
    <p:extLst>
      <p:ext uri="{BB962C8B-B14F-4D97-AF65-F5344CB8AC3E}">
        <p14:creationId xmlns:p14="http://schemas.microsoft.com/office/powerpoint/2010/main" val="203330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42BCA5F3-FFFD-465F-8A97-56DC969DEED0}" type="slidenum">
              <a:rPr lang="en-US" altLang="en-US"/>
              <a:pPr/>
              <a:t>‹#›</a:t>
            </a:fld>
            <a:endParaRPr lang="en-US" altLang="en-US"/>
          </a:p>
        </p:txBody>
      </p:sp>
    </p:spTree>
    <p:extLst>
      <p:ext uri="{BB962C8B-B14F-4D97-AF65-F5344CB8AC3E}">
        <p14:creationId xmlns:p14="http://schemas.microsoft.com/office/powerpoint/2010/main" val="2828675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4C5B693-D5F4-4A51-BFF5-C93ED714F3EF}" type="slidenum">
              <a:rPr lang="en-US" altLang="en-US"/>
              <a:pPr/>
              <a:t>‹#›</a:t>
            </a:fld>
            <a:endParaRPr lang="en-US" altLang="en-US"/>
          </a:p>
        </p:txBody>
      </p:sp>
    </p:spTree>
    <p:extLst>
      <p:ext uri="{BB962C8B-B14F-4D97-AF65-F5344CB8AC3E}">
        <p14:creationId xmlns:p14="http://schemas.microsoft.com/office/powerpoint/2010/main" val="2004472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25CF69B3-4CEE-4A68-BD91-2D30852376EB}" type="slidenum">
              <a:rPr lang="en-US" altLang="en-US"/>
              <a:pPr/>
              <a:t>‹#›</a:t>
            </a:fld>
            <a:endParaRPr lang="en-US" altLang="en-US"/>
          </a:p>
        </p:txBody>
      </p:sp>
    </p:spTree>
    <p:extLst>
      <p:ext uri="{BB962C8B-B14F-4D97-AF65-F5344CB8AC3E}">
        <p14:creationId xmlns:p14="http://schemas.microsoft.com/office/powerpoint/2010/main" val="260122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E51C9447-E737-44CF-94B2-8ABBA2907A18}" type="slidenum">
              <a:rPr lang="en-US" altLang="en-US"/>
              <a:pPr/>
              <a:t>‹#›</a:t>
            </a:fld>
            <a:endParaRPr lang="en-US" altLang="en-US"/>
          </a:p>
        </p:txBody>
      </p:sp>
    </p:spTree>
    <p:extLst>
      <p:ext uri="{BB962C8B-B14F-4D97-AF65-F5344CB8AC3E}">
        <p14:creationId xmlns:p14="http://schemas.microsoft.com/office/powerpoint/2010/main" val="359893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83B34BA9-0E53-4D3D-8023-F462CA603C7F}" type="slidenum">
              <a:rPr lang="en-US" altLang="en-US"/>
              <a:pPr/>
              <a:t>‹#›</a:t>
            </a:fld>
            <a:endParaRPr lang="en-US" altLang="en-US"/>
          </a:p>
        </p:txBody>
      </p:sp>
    </p:spTree>
    <p:extLst>
      <p:ext uri="{BB962C8B-B14F-4D97-AF65-F5344CB8AC3E}">
        <p14:creationId xmlns:p14="http://schemas.microsoft.com/office/powerpoint/2010/main" val="251360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61D9265A-605E-4E49-9DDB-212FDF7EF6DC}" type="slidenum">
              <a:rPr lang="en-US" altLang="en-US"/>
              <a:pPr/>
              <a:t>‹#›</a:t>
            </a:fld>
            <a:endParaRPr lang="en-US" altLang="en-US"/>
          </a:p>
        </p:txBody>
      </p:sp>
    </p:spTree>
    <p:extLst>
      <p:ext uri="{BB962C8B-B14F-4D97-AF65-F5344CB8AC3E}">
        <p14:creationId xmlns:p14="http://schemas.microsoft.com/office/powerpoint/2010/main" val="3118929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00959EDE-E303-4E1C-BAD1-613C94F2D809}" type="slidenum">
              <a:rPr lang="en-US" altLang="en-US"/>
              <a:pPr/>
              <a:t>‹#›</a:t>
            </a:fld>
            <a:endParaRPr lang="en-US" altLang="en-US"/>
          </a:p>
        </p:txBody>
      </p:sp>
    </p:spTree>
    <p:extLst>
      <p:ext uri="{BB962C8B-B14F-4D97-AF65-F5344CB8AC3E}">
        <p14:creationId xmlns:p14="http://schemas.microsoft.com/office/powerpoint/2010/main" val="1309030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1D2ED"/>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DF43B6A4-E26E-477A-B050-6277E0E1B5DA}" type="slidenum">
              <a:rPr lang="en-US" altLang="en-US">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2937399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O4QrnC9vLs8"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sqdK7-y_6fe9M&amp;tbnid=vUiG0dYTMvjecM:&amp;ved=0CAUQjRw&amp;url=http://www.spacestationinfo.com/regions-where-comets.htm&amp;ei=vm9vUdnTOIXo8gThy4H4Bw&amp;bvm=bv.45368065,d.eWU&amp;psig=AFQjCNGDXxzGStNttWq79fsMkW7QYheTVw&amp;ust=1366343939999341"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sqdK7-y_6fe9M&amp;tbnid=vUiG0dYTMvjecM:&amp;ved=0CAUQjRw&amp;url=http://www.spacestationinfo.com/regions-where-comets.htm&amp;ei=vm9vUdnTOIXo8gThy4H4Bw&amp;bvm=bv.45368065,d.eWU&amp;psig=AFQjCNGDXxzGStNttWq79fsMkW7QYheTVw&amp;ust=1366343939999341"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98564"/>
          </a:xfrm>
        </p:spPr>
        <p:txBody>
          <a:bodyPr/>
          <a:lstStyle/>
          <a:p>
            <a:pPr algn="l"/>
            <a:r>
              <a:rPr lang="en-US" dirty="0" smtClean="0">
                <a:solidFill>
                  <a:srgbClr val="FF0000"/>
                </a:solidFill>
              </a:rPr>
              <a:t>Thursday</a:t>
            </a:r>
            <a:r>
              <a:rPr lang="en-US" dirty="0" smtClean="0"/>
              <a:t> </a:t>
            </a:r>
            <a:r>
              <a:rPr lang="en-US" dirty="0" smtClean="0">
                <a:solidFill>
                  <a:srgbClr val="FF0000"/>
                </a:solidFill>
              </a:rPr>
              <a:t>8/31/17</a:t>
            </a:r>
            <a:r>
              <a:rPr lang="en-US" dirty="0"/>
              <a:t> </a:t>
            </a:r>
            <a:r>
              <a:rPr lang="en-US" dirty="0" smtClean="0">
                <a:solidFill>
                  <a:srgbClr val="FF0000"/>
                </a:solidFill>
              </a:rPr>
              <a:t>Success starter</a:t>
            </a:r>
            <a:r>
              <a:rPr lang="en-US" dirty="0" smtClean="0">
                <a:solidFill>
                  <a:srgbClr val="FF0000"/>
                </a:solidFill>
                <a:sym typeface="Wingdings" panose="05000000000000000000" pitchFamily="2" charset="2"/>
              </a:rPr>
              <a:t></a:t>
            </a:r>
            <a:endParaRPr lang="en-US" dirty="0">
              <a:solidFill>
                <a:srgbClr val="FF0000"/>
              </a:solidFill>
            </a:endParaRPr>
          </a:p>
        </p:txBody>
      </p:sp>
      <p:sp>
        <p:nvSpPr>
          <p:cNvPr id="3" name="Content Placeholder 2"/>
          <p:cNvSpPr>
            <a:spLocks noGrp="1"/>
          </p:cNvSpPr>
          <p:nvPr>
            <p:ph idx="1"/>
          </p:nvPr>
        </p:nvSpPr>
        <p:spPr>
          <a:xfrm>
            <a:off x="406400" y="1473201"/>
            <a:ext cx="11582400" cy="4766732"/>
          </a:xfrm>
        </p:spPr>
        <p:txBody>
          <a:bodyPr/>
          <a:lstStyle/>
          <a:p>
            <a:pPr lvl="0" eaLnBrk="1" hangingPunct="1">
              <a:buNone/>
            </a:pPr>
            <a:r>
              <a:rPr lang="en-US" altLang="en-US" sz="4000" dirty="0" smtClean="0">
                <a:solidFill>
                  <a:srgbClr val="000000"/>
                </a:solidFill>
              </a:rPr>
              <a:t>Standard: S6E1.f :Describe the characteristics of comets, asteroids, and meteors</a:t>
            </a:r>
            <a:endParaRPr lang="en-US" dirty="0" smtClean="0">
              <a:solidFill>
                <a:srgbClr val="000000"/>
              </a:solidFill>
              <a:latin typeface="Times New Roman" panose="02020603050405020304" pitchFamily="18" charset="0"/>
              <a:hlinkClick r:id="rId2"/>
            </a:endParaRPr>
          </a:p>
          <a:p>
            <a:r>
              <a:rPr lang="en-US" sz="4800" b="1" u="sng" dirty="0" smtClean="0">
                <a:solidFill>
                  <a:srgbClr val="000000"/>
                </a:solidFill>
                <a:latin typeface="Times New Roman" panose="02020603050405020304" pitchFamily="18" charset="0"/>
              </a:rPr>
              <a:t>Warm up</a:t>
            </a:r>
            <a:r>
              <a:rPr lang="en-US" sz="4800" b="1" dirty="0" smtClean="0">
                <a:solidFill>
                  <a:srgbClr val="000000"/>
                </a:solidFill>
                <a:latin typeface="Times New Roman" panose="02020603050405020304" pitchFamily="18" charset="0"/>
              </a:rPr>
              <a:t>: Explain the difference between a meteor, meteorite, and meteoroid.</a:t>
            </a:r>
          </a:p>
          <a:p>
            <a:pPr lvl="0"/>
            <a:r>
              <a:rPr lang="en-US" dirty="0">
                <a:solidFill>
                  <a:srgbClr val="000000"/>
                </a:solidFill>
                <a:latin typeface="Times New Roman" panose="02020603050405020304" pitchFamily="18" charset="0"/>
                <a:hlinkClick r:id="rId2"/>
              </a:rPr>
              <a:t>https://www.youtube.com/watch?v=O4QrnC9vLs8</a:t>
            </a:r>
            <a:endParaRPr lang="en-US" dirty="0">
              <a:solidFill>
                <a:srgbClr val="000000"/>
              </a:solidFill>
              <a:latin typeface="Times New Roman" panose="02020603050405020304" pitchFamily="18" charset="0"/>
            </a:endParaRPr>
          </a:p>
          <a:p>
            <a:endParaRPr lang="en-US" sz="4800" b="1" dirty="0"/>
          </a:p>
        </p:txBody>
      </p:sp>
    </p:spTree>
    <p:extLst>
      <p:ext uri="{BB962C8B-B14F-4D97-AF65-F5344CB8AC3E}">
        <p14:creationId xmlns:p14="http://schemas.microsoft.com/office/powerpoint/2010/main" val="1338542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1524000" y="0"/>
            <a:ext cx="9144000" cy="838200"/>
          </a:xfrm>
        </p:spPr>
        <p:txBody>
          <a:bodyPr/>
          <a:lstStyle/>
          <a:p>
            <a:pPr algn="ctr" eaLnBrk="1" hangingPunct="1">
              <a:buFontTx/>
              <a:buNone/>
            </a:pPr>
            <a:r>
              <a:rPr lang="en-US" altLang="en-US" sz="5600" b="1"/>
              <a:t>Halley’s Comet</a:t>
            </a:r>
          </a:p>
        </p:txBody>
      </p:sp>
      <p:pic>
        <p:nvPicPr>
          <p:cNvPr id="430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1" y="1066800"/>
            <a:ext cx="86788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2" name="Text Box 5"/>
          <p:cNvSpPr txBox="1">
            <a:spLocks noChangeArrowheads="1"/>
          </p:cNvSpPr>
          <p:nvPr/>
        </p:nvSpPr>
        <p:spPr bwMode="auto">
          <a:xfrm>
            <a:off x="1524000" y="4267200"/>
            <a:ext cx="8991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pPr>
            <a:r>
              <a:rPr lang="en-US" altLang="en-US" sz="3600">
                <a:solidFill>
                  <a:srgbClr val="000000"/>
                </a:solidFill>
                <a:cs typeface="Arial" panose="020B0604020202020204" pitchFamily="34" charset="0"/>
              </a:rPr>
              <a:t>1.  Can you see where the nucleus, coma, and tail are?</a:t>
            </a:r>
          </a:p>
          <a:p>
            <a:pPr eaLnBrk="1" fontAlgn="base" hangingPunct="1">
              <a:spcBef>
                <a:spcPct val="50000"/>
              </a:spcBef>
              <a:spcAft>
                <a:spcPct val="0"/>
              </a:spcAft>
            </a:pPr>
            <a:r>
              <a:rPr lang="en-US" altLang="en-US" sz="3600">
                <a:solidFill>
                  <a:srgbClr val="000000"/>
                </a:solidFill>
                <a:cs typeface="Arial" panose="020B0604020202020204" pitchFamily="34" charset="0"/>
              </a:rPr>
              <a:t>2. Judging from this picture, where is the sun?</a:t>
            </a:r>
          </a:p>
        </p:txBody>
      </p:sp>
    </p:spTree>
    <p:extLst>
      <p:ext uri="{BB962C8B-B14F-4D97-AF65-F5344CB8AC3E}">
        <p14:creationId xmlns:p14="http://schemas.microsoft.com/office/powerpoint/2010/main" val="1094507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style>
          <a:lnRef idx="2">
            <a:schemeClr val="dk1"/>
          </a:lnRef>
          <a:fillRef idx="1">
            <a:schemeClr val="lt1"/>
          </a:fillRef>
          <a:effectRef idx="0">
            <a:schemeClr val="dk1"/>
          </a:effectRef>
          <a:fontRef idx="minor">
            <a:schemeClr val="dk1"/>
          </a:fontRef>
        </p:style>
        <p:txBody>
          <a:bodyPr/>
          <a:lstStyle/>
          <a:p>
            <a:pPr eaLnBrk="1" hangingPunct="1">
              <a:defRPr/>
            </a:pPr>
            <a:r>
              <a:rPr lang="en-US" b="1" dirty="0" smtClean="0"/>
              <a:t>Asteroids</a:t>
            </a:r>
          </a:p>
        </p:txBody>
      </p:sp>
      <p:sp>
        <p:nvSpPr>
          <p:cNvPr id="44035" name="Rectangle 3"/>
          <p:cNvSpPr>
            <a:spLocks noGrp="1" noChangeArrowheads="1"/>
          </p:cNvSpPr>
          <p:nvPr>
            <p:ph type="body" idx="1"/>
          </p:nvPr>
        </p:nvSpPr>
        <p:spPr>
          <a:xfrm>
            <a:off x="1524000" y="1905000"/>
            <a:ext cx="5334000" cy="3200400"/>
          </a:xfrm>
        </p:spPr>
        <p:txBody>
          <a:bodyPr/>
          <a:lstStyle/>
          <a:p>
            <a:pPr eaLnBrk="1" hangingPunct="1"/>
            <a:endParaRPr lang="en-US" altLang="en-US" dirty="0" smtClean="0"/>
          </a:p>
          <a:p>
            <a:pPr eaLnBrk="1" hangingPunct="1">
              <a:buFontTx/>
              <a:buNone/>
            </a:pPr>
            <a:r>
              <a:rPr lang="en-US" altLang="en-US" sz="3600" dirty="0"/>
              <a:t>   </a:t>
            </a:r>
            <a:r>
              <a:rPr lang="en-US" altLang="en-US" sz="3600" b="1" u="sng" dirty="0"/>
              <a:t>Asteroids are </a:t>
            </a:r>
            <a:r>
              <a:rPr lang="en-US" altLang="en-US" sz="3600" dirty="0"/>
              <a:t>chunks of rock and metal, smaller than Earth’s moon.</a:t>
            </a:r>
          </a:p>
          <a:p>
            <a:pPr eaLnBrk="1" hangingPunct="1">
              <a:buFontTx/>
              <a:buNone/>
            </a:pPr>
            <a:endParaRPr lang="en-US" altLang="en-US" dirty="0" smtClean="0"/>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8450" y="1676400"/>
            <a:ext cx="37909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9197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5058" name="Rectangle 3"/>
          <p:cNvSpPr>
            <a:spLocks noGrp="1" noChangeArrowheads="1"/>
          </p:cNvSpPr>
          <p:nvPr>
            <p:ph type="body" sz="half" idx="1"/>
          </p:nvPr>
        </p:nvSpPr>
        <p:spPr>
          <a:xfrm>
            <a:off x="6400800" y="914400"/>
            <a:ext cx="4191000" cy="5410200"/>
          </a:xfrm>
        </p:spPr>
        <p:txBody>
          <a:bodyPr/>
          <a:lstStyle/>
          <a:p>
            <a:pPr eaLnBrk="1" hangingPunct="1">
              <a:buFontTx/>
              <a:buNone/>
              <a:defRPr/>
            </a:pPr>
            <a:endParaRPr lang="en-US" altLang="en-US" b="1" dirty="0" smtClean="0"/>
          </a:p>
          <a:p>
            <a:pPr eaLnBrk="1" hangingPunct="1">
              <a:buFontTx/>
              <a:buNone/>
              <a:defRPr/>
            </a:pPr>
            <a:endParaRPr lang="en-US" altLang="en-US" b="1" dirty="0"/>
          </a:p>
          <a:p>
            <a:pPr eaLnBrk="1" hangingPunct="1">
              <a:defRPr/>
            </a:pPr>
            <a:r>
              <a:rPr lang="en-US" altLang="en-US" b="1" dirty="0"/>
              <a:t>Most asteroids are less than 1 km in diameter</a:t>
            </a:r>
          </a:p>
          <a:p>
            <a:pPr marL="0" indent="0" eaLnBrk="1" hangingPunct="1">
              <a:buNone/>
              <a:defRPr/>
            </a:pPr>
            <a:endParaRPr lang="en-US" altLang="en-US" b="1" dirty="0" smtClean="0"/>
          </a:p>
          <a:p>
            <a:pPr eaLnBrk="1" hangingPunct="1">
              <a:defRPr/>
            </a:pPr>
            <a:r>
              <a:rPr lang="en-US" altLang="en-US" b="1" dirty="0" smtClean="0"/>
              <a:t>The largest known asteroid is Ceres (940 km in diameter)</a:t>
            </a:r>
          </a:p>
          <a:p>
            <a:pPr eaLnBrk="1" hangingPunct="1">
              <a:defRPr/>
            </a:pPr>
            <a:endParaRPr lang="en-US" altLang="en-US" dirty="0" smtClean="0"/>
          </a:p>
        </p:txBody>
      </p:sp>
      <p:pic>
        <p:nvPicPr>
          <p:cNvPr id="4505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38200"/>
            <a:ext cx="4495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0" y="1"/>
            <a:ext cx="5519738" cy="64611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3600" dirty="0">
                <a:solidFill>
                  <a:srgbClr val="000000"/>
                </a:solidFill>
              </a:rPr>
              <a:t>How big do asteroids get?</a:t>
            </a:r>
          </a:p>
        </p:txBody>
      </p:sp>
    </p:spTree>
    <p:extLst>
      <p:ext uri="{BB962C8B-B14F-4D97-AF65-F5344CB8AC3E}">
        <p14:creationId xmlns:p14="http://schemas.microsoft.com/office/powerpoint/2010/main" val="328827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 name="TextBox 3"/>
          <p:cNvSpPr txBox="1"/>
          <p:nvPr/>
        </p:nvSpPr>
        <p:spPr>
          <a:xfrm>
            <a:off x="1524001" y="1"/>
            <a:ext cx="5878513" cy="64611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3600" dirty="0">
                <a:solidFill>
                  <a:srgbClr val="000000"/>
                </a:solidFill>
              </a:rPr>
              <a:t>Where are asteroids found?</a:t>
            </a:r>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1" y="688976"/>
            <a:ext cx="8208963" cy="57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2052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7106" name="Rectangle 3"/>
          <p:cNvSpPr>
            <a:spLocks noGrp="1" noChangeArrowheads="1"/>
          </p:cNvSpPr>
          <p:nvPr>
            <p:ph type="body" sz="half" idx="1"/>
          </p:nvPr>
        </p:nvSpPr>
        <p:spPr>
          <a:xfrm>
            <a:off x="6477000" y="228600"/>
            <a:ext cx="4191000" cy="6096000"/>
          </a:xfrm>
        </p:spPr>
        <p:txBody>
          <a:bodyPr/>
          <a:lstStyle/>
          <a:p>
            <a:pPr eaLnBrk="1" hangingPunct="1">
              <a:buFontTx/>
              <a:buNone/>
            </a:pPr>
            <a:endParaRPr lang="en-US" altLang="en-US" dirty="0" smtClean="0"/>
          </a:p>
          <a:p>
            <a:pPr eaLnBrk="1" hangingPunct="1"/>
            <a:r>
              <a:rPr lang="en-US" altLang="en-US" sz="3600" dirty="0"/>
              <a:t>orbiting the sun like planets</a:t>
            </a:r>
          </a:p>
          <a:p>
            <a:pPr eaLnBrk="1" hangingPunct="1"/>
            <a:r>
              <a:rPr lang="en-US" altLang="en-US" sz="3600" dirty="0"/>
              <a:t>Most are in a belt between the orbit of Mars and Jupiter (Asteroid Belt)</a:t>
            </a:r>
          </a:p>
          <a:p>
            <a:pPr eaLnBrk="1" hangingPunct="1"/>
            <a:endParaRPr lang="en-US" altLang="en-US" dirty="0" smtClean="0"/>
          </a:p>
        </p:txBody>
      </p:sp>
      <p:pic>
        <p:nvPicPr>
          <p:cNvPr id="4710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838200"/>
            <a:ext cx="4495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1" y="1"/>
            <a:ext cx="5878513" cy="646113"/>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3600" dirty="0">
                <a:solidFill>
                  <a:srgbClr val="000000"/>
                </a:solidFill>
              </a:rPr>
              <a:t>Where are asteroids found?</a:t>
            </a:r>
          </a:p>
        </p:txBody>
      </p:sp>
    </p:spTree>
    <p:extLst>
      <p:ext uri="{BB962C8B-B14F-4D97-AF65-F5344CB8AC3E}">
        <p14:creationId xmlns:p14="http://schemas.microsoft.com/office/powerpoint/2010/main" val="2885840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676400" y="274638"/>
            <a:ext cx="8991600" cy="1143000"/>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4000" dirty="0"/>
              <a:t>Meteoroids, Meteors, and Meteorites </a:t>
            </a:r>
          </a:p>
        </p:txBody>
      </p:sp>
      <p:sp>
        <p:nvSpPr>
          <p:cNvPr id="48131" name="Rectangle 3"/>
          <p:cNvSpPr>
            <a:spLocks noGrp="1" noChangeArrowheads="1"/>
          </p:cNvSpPr>
          <p:nvPr>
            <p:ph type="body" idx="1"/>
          </p:nvPr>
        </p:nvSpPr>
        <p:spPr>
          <a:xfrm>
            <a:off x="1242203" y="1600200"/>
            <a:ext cx="9540815" cy="2667000"/>
          </a:xfrm>
        </p:spPr>
        <p:txBody>
          <a:bodyPr/>
          <a:lstStyle/>
          <a:p>
            <a:pPr marL="0" indent="0">
              <a:buNone/>
            </a:pPr>
            <a:r>
              <a:rPr lang="en-US" altLang="en-US" b="1" dirty="0" smtClean="0"/>
              <a:t>Meteoroid/meteor/meteorites:</a:t>
            </a:r>
            <a:r>
              <a:rPr lang="en-US" altLang="en-US" dirty="0" smtClean="0"/>
              <a:t> space rock made of rock material and metal.</a:t>
            </a:r>
          </a:p>
          <a:p>
            <a:pPr marL="0" indent="0">
              <a:buNone/>
            </a:pPr>
            <a:endParaRPr lang="en-US" altLang="en-US" dirty="0"/>
          </a:p>
          <a:p>
            <a:pPr marL="0" indent="0">
              <a:buNone/>
            </a:pPr>
            <a:r>
              <a:rPr lang="en-US" altLang="en-US" dirty="0" smtClean="0"/>
              <a:t>* All of these are the same, but have different names, based on where they are located.</a:t>
            </a:r>
          </a:p>
        </p:txBody>
      </p:sp>
      <p:pic>
        <p:nvPicPr>
          <p:cNvPr id="481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1" y="4254500"/>
            <a:ext cx="4443413"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4211639"/>
            <a:ext cx="2974975"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1607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363134" y="274638"/>
            <a:ext cx="8991600" cy="1143000"/>
          </a:xfrm>
        </p:spPr>
        <p:style>
          <a:lnRef idx="2">
            <a:schemeClr val="accent1"/>
          </a:lnRef>
          <a:fillRef idx="1">
            <a:schemeClr val="lt1"/>
          </a:fillRef>
          <a:effectRef idx="0">
            <a:schemeClr val="accent1"/>
          </a:effectRef>
          <a:fontRef idx="minor">
            <a:schemeClr val="dk1"/>
          </a:fontRef>
        </p:style>
        <p:txBody>
          <a:bodyPr/>
          <a:lstStyle/>
          <a:p>
            <a:pPr eaLnBrk="1" hangingPunct="1">
              <a:defRPr/>
            </a:pPr>
            <a:r>
              <a:rPr lang="en-US" sz="4000" dirty="0"/>
              <a:t>Meteoroids, Meteors, and Meteorites </a:t>
            </a:r>
          </a:p>
        </p:txBody>
      </p:sp>
      <p:sp>
        <p:nvSpPr>
          <p:cNvPr id="48131" name="Rectangle 3"/>
          <p:cNvSpPr>
            <a:spLocks noGrp="1" noChangeArrowheads="1"/>
          </p:cNvSpPr>
          <p:nvPr>
            <p:ph type="body" idx="1"/>
          </p:nvPr>
        </p:nvSpPr>
        <p:spPr>
          <a:xfrm>
            <a:off x="1242203" y="1600200"/>
            <a:ext cx="9540815" cy="2667000"/>
          </a:xfrm>
        </p:spPr>
        <p:txBody>
          <a:bodyPr/>
          <a:lstStyle/>
          <a:p>
            <a:pPr marL="0" indent="0">
              <a:buNone/>
            </a:pPr>
            <a:r>
              <a:rPr lang="en-US" altLang="en-US" b="1" dirty="0" smtClean="0"/>
              <a:t>Meteoroid: </a:t>
            </a:r>
          </a:p>
          <a:p>
            <a:pPr marL="0" indent="0">
              <a:buNone/>
            </a:pPr>
            <a:r>
              <a:rPr lang="en-US" altLang="en-US" b="1" dirty="0"/>
              <a:t>	</a:t>
            </a:r>
            <a:r>
              <a:rPr lang="en-US" altLang="en-US" b="1" dirty="0" smtClean="0"/>
              <a:t>* found in outer space.  </a:t>
            </a:r>
            <a:endParaRPr lang="en-US" altLang="en-US" dirty="0" smtClean="0"/>
          </a:p>
        </p:txBody>
      </p:sp>
      <p:pic>
        <p:nvPicPr>
          <p:cNvPr id="4813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0389" y="3791082"/>
            <a:ext cx="4443413"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200" y="2980531"/>
            <a:ext cx="3373133"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stretch>
            <a:fillRect/>
          </a:stretch>
        </p:blipFill>
        <p:spPr>
          <a:xfrm rot="264856">
            <a:off x="8935516" y="1692555"/>
            <a:ext cx="2613257" cy="2477750"/>
          </a:xfrm>
          <a:prstGeom prst="rect">
            <a:avLst/>
          </a:prstGeom>
        </p:spPr>
      </p:pic>
    </p:spTree>
    <p:extLst>
      <p:ext uri="{BB962C8B-B14F-4D97-AF65-F5344CB8AC3E}">
        <p14:creationId xmlns:p14="http://schemas.microsoft.com/office/powerpoint/2010/main" val="1883755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1752600" y="0"/>
            <a:ext cx="8915400" cy="2819400"/>
          </a:xfrm>
        </p:spPr>
        <p:txBody>
          <a:bodyPr/>
          <a:lstStyle/>
          <a:p>
            <a:pPr eaLnBrk="1" hangingPunct="1">
              <a:buFontTx/>
              <a:buNone/>
            </a:pPr>
            <a:endParaRPr lang="en-US" altLang="en-US" b="1" dirty="0" smtClean="0"/>
          </a:p>
          <a:p>
            <a:pPr eaLnBrk="1" hangingPunct="1"/>
            <a:r>
              <a:rPr lang="en-US" altLang="en-US" b="1" dirty="0" smtClean="0"/>
              <a:t>Meteor:</a:t>
            </a:r>
            <a:r>
              <a:rPr lang="en-US" altLang="en-US" dirty="0" smtClean="0"/>
              <a:t> name of meteor as it plunges into Earth’s atmosphere.</a:t>
            </a:r>
            <a:endParaRPr lang="en-US" altLang="en-US" b="1" dirty="0" smtClean="0"/>
          </a:p>
          <a:p>
            <a:pPr eaLnBrk="1" hangingPunct="1"/>
            <a:endParaRPr lang="en-US" altLang="en-US" dirty="0" smtClean="0"/>
          </a:p>
        </p:txBody>
      </p:sp>
      <p:pic>
        <p:nvPicPr>
          <p:cNvPr id="4915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4639" y="2962276"/>
            <a:ext cx="5857875"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295400"/>
            <a:ext cx="4191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4458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1752600" y="0"/>
            <a:ext cx="8915400" cy="2819400"/>
          </a:xfrm>
        </p:spPr>
        <p:txBody>
          <a:bodyPr/>
          <a:lstStyle/>
          <a:p>
            <a:pPr eaLnBrk="1" hangingPunct="1"/>
            <a:r>
              <a:rPr lang="en-US" altLang="en-US" b="1" dirty="0" smtClean="0"/>
              <a:t>Shooting star: </a:t>
            </a:r>
            <a:r>
              <a:rPr lang="en-US" altLang="en-US" dirty="0" smtClean="0"/>
              <a:t>forms when a meteor becomes so hot in Earth’s atmosphere, that some or all of it burns up.</a:t>
            </a:r>
          </a:p>
          <a:p>
            <a:pPr eaLnBrk="1" hangingPunct="1"/>
            <a:endParaRPr lang="en-US" altLang="en-US" dirty="0" smtClean="0"/>
          </a:p>
          <a:p>
            <a:pPr eaLnBrk="1" hangingPunct="1"/>
            <a:endParaRPr lang="en-US" altLang="en-US" dirty="0" smtClean="0"/>
          </a:p>
        </p:txBody>
      </p:sp>
      <p:pic>
        <p:nvPicPr>
          <p:cNvPr id="5017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52451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6"/>
          <p:cNvSpPr txBox="1">
            <a:spLocks noChangeArrowheads="1"/>
          </p:cNvSpPr>
          <p:nvPr/>
        </p:nvSpPr>
        <p:spPr bwMode="auto">
          <a:xfrm>
            <a:off x="6400800" y="2819401"/>
            <a:ext cx="3810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0"/>
              </a:spcBef>
              <a:spcAft>
                <a:spcPct val="0"/>
              </a:spcAft>
              <a:buFontTx/>
              <a:buNone/>
            </a:pPr>
            <a:endParaRPr lang="en-US" altLang="en-US" sz="1800">
              <a:solidFill>
                <a:srgbClr val="000000"/>
              </a:solidFill>
              <a:cs typeface="Arial" panose="020B0604020202020204" pitchFamily="34" charset="0"/>
            </a:endParaRPr>
          </a:p>
        </p:txBody>
      </p:sp>
      <p:sp>
        <p:nvSpPr>
          <p:cNvPr id="50181" name="Text Box 7"/>
          <p:cNvSpPr txBox="1">
            <a:spLocks noChangeArrowheads="1"/>
          </p:cNvSpPr>
          <p:nvPr/>
        </p:nvSpPr>
        <p:spPr bwMode="auto">
          <a:xfrm>
            <a:off x="6553200" y="1549400"/>
            <a:ext cx="4191000" cy="2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Aft>
                <a:spcPct val="0"/>
              </a:spcAft>
            </a:pPr>
            <a:r>
              <a:rPr lang="en-US" altLang="en-US" dirty="0">
                <a:solidFill>
                  <a:srgbClr val="000000"/>
                </a:solidFill>
                <a:cs typeface="Arial" panose="020B0604020202020204" pitchFamily="34" charset="0"/>
              </a:rPr>
              <a:t>  The burning meteor </a:t>
            </a:r>
          </a:p>
          <a:p>
            <a:pPr lvl="1" eaLnBrk="1" fontAlgn="base" hangingPunct="1">
              <a:spcAft>
                <a:spcPct val="0"/>
              </a:spcAft>
              <a:buFontTx/>
              <a:buNone/>
            </a:pPr>
            <a:r>
              <a:rPr lang="en-US" altLang="en-US" sz="3200" dirty="0">
                <a:solidFill>
                  <a:srgbClr val="000000"/>
                </a:solidFill>
                <a:cs typeface="Arial" panose="020B0604020202020204" pitchFamily="34" charset="0"/>
              </a:rPr>
              <a:t>appears as a streak of light ……</a:t>
            </a:r>
          </a:p>
          <a:p>
            <a:pPr lvl="1" eaLnBrk="1" fontAlgn="base" hangingPunct="1">
              <a:spcAft>
                <a:spcPct val="0"/>
              </a:spcAft>
              <a:buFontTx/>
              <a:buNone/>
            </a:pPr>
            <a:r>
              <a:rPr lang="en-US" altLang="en-US" sz="3200" dirty="0">
                <a:solidFill>
                  <a:srgbClr val="000000"/>
                </a:solidFill>
                <a:cs typeface="Arial" panose="020B0604020202020204" pitchFamily="34" charset="0"/>
              </a:rPr>
              <a:t>A Shooting Star</a:t>
            </a:r>
          </a:p>
        </p:txBody>
      </p:sp>
    </p:spTree>
    <p:extLst>
      <p:ext uri="{BB962C8B-B14F-4D97-AF65-F5344CB8AC3E}">
        <p14:creationId xmlns:p14="http://schemas.microsoft.com/office/powerpoint/2010/main" val="657977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1828800" y="304801"/>
            <a:ext cx="8229600" cy="4525963"/>
          </a:xfrm>
        </p:spPr>
        <p:txBody>
          <a:bodyPr/>
          <a:lstStyle/>
          <a:p>
            <a:r>
              <a:rPr lang="en-US" altLang="en-US" b="1" dirty="0" smtClean="0"/>
              <a:t>Meteorite:</a:t>
            </a:r>
            <a:r>
              <a:rPr lang="en-US" altLang="en-US" dirty="0" smtClean="0"/>
              <a:t> meteor that does not completely burn up in our atmosphere and hits Earth’s surface.</a:t>
            </a:r>
          </a:p>
          <a:p>
            <a:pPr eaLnBrk="1" hangingPunct="1">
              <a:buFontTx/>
              <a:buNone/>
            </a:pPr>
            <a:r>
              <a:rPr lang="en-US" altLang="en-US" b="1" dirty="0" smtClean="0"/>
              <a:t>	(right at the surface)</a:t>
            </a:r>
          </a:p>
        </p:txBody>
      </p:sp>
      <p:pic>
        <p:nvPicPr>
          <p:cNvPr id="5120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409950"/>
            <a:ext cx="60198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4" name="Rectangle 6"/>
          <p:cNvSpPr>
            <a:spLocks noChangeArrowheads="1"/>
          </p:cNvSpPr>
          <p:nvPr/>
        </p:nvSpPr>
        <p:spPr bwMode="auto">
          <a:xfrm>
            <a:off x="3429000" y="6324601"/>
            <a:ext cx="5111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US" altLang="en-US" sz="1800">
                <a:solidFill>
                  <a:srgbClr val="000000"/>
                </a:solidFill>
                <a:cs typeface="Arial" panose="020B0604020202020204" pitchFamily="34" charset="0"/>
              </a:rPr>
              <a:t>Worlds largest meteorite Hoba, found in Namibia</a:t>
            </a:r>
          </a:p>
        </p:txBody>
      </p:sp>
    </p:spTree>
    <p:extLst>
      <p:ext uri="{BB962C8B-B14F-4D97-AF65-F5344CB8AC3E}">
        <p14:creationId xmlns:p14="http://schemas.microsoft.com/office/powerpoint/2010/main" val="3924390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6866" name="Picture 3"/>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8192219" y="708026"/>
            <a:ext cx="2655888" cy="5715000"/>
          </a:xfrm>
        </p:spPr>
      </p:pic>
      <p:sp>
        <p:nvSpPr>
          <p:cNvPr id="123907" name="Rectangle 5"/>
          <p:cNvSpPr>
            <a:spLocks noGrp="1" noChangeArrowheads="1"/>
          </p:cNvSpPr>
          <p:nvPr>
            <p:ph type="body" sz="half" idx="2"/>
          </p:nvPr>
        </p:nvSpPr>
        <p:spPr>
          <a:xfrm>
            <a:off x="500332" y="762000"/>
            <a:ext cx="6738668" cy="5638800"/>
          </a:xfrm>
        </p:spPr>
        <p:txBody>
          <a:bodyPr/>
          <a:lstStyle/>
          <a:p>
            <a:pPr marL="0" indent="0" eaLnBrk="1" hangingPunct="1">
              <a:buNone/>
              <a:defRPr/>
            </a:pPr>
            <a:endParaRPr lang="en-US" sz="4800" b="1" dirty="0" smtClean="0"/>
          </a:p>
          <a:p>
            <a:pPr marL="0" indent="0" eaLnBrk="1" hangingPunct="1">
              <a:buNone/>
              <a:defRPr/>
            </a:pPr>
            <a:r>
              <a:rPr lang="en-US" sz="4800" b="1" u="sng" dirty="0" smtClean="0"/>
              <a:t>Comets: </a:t>
            </a:r>
            <a:r>
              <a:rPr lang="en-US" sz="4800" b="1" dirty="0" smtClean="0"/>
              <a:t>a dust covered ball made of ice and rock (dirty snowballs).</a:t>
            </a:r>
          </a:p>
        </p:txBody>
      </p:sp>
      <p:sp>
        <p:nvSpPr>
          <p:cNvPr id="4" name="TextBox 3"/>
          <p:cNvSpPr txBox="1"/>
          <p:nvPr/>
        </p:nvSpPr>
        <p:spPr>
          <a:xfrm>
            <a:off x="1828800" y="1"/>
            <a:ext cx="2667000" cy="708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4000" b="1" dirty="0">
                <a:solidFill>
                  <a:srgbClr val="000000"/>
                </a:solidFill>
                <a:effectLst>
                  <a:outerShdw blurRad="38100" dist="38100" dir="2700000" algn="tl">
                    <a:srgbClr val="000000">
                      <a:alpha val="43137"/>
                    </a:srgbClr>
                  </a:outerShdw>
                </a:effectLst>
              </a:rPr>
              <a:t>Comets</a:t>
            </a:r>
          </a:p>
        </p:txBody>
      </p:sp>
    </p:spTree>
    <p:extLst>
      <p:ext uri="{BB962C8B-B14F-4D97-AF65-F5344CB8AC3E}">
        <p14:creationId xmlns:p14="http://schemas.microsoft.com/office/powerpoint/2010/main" val="2786235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mtClean="0"/>
              <a:t>Barringer’s Crater</a:t>
            </a:r>
          </a:p>
        </p:txBody>
      </p:sp>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752601"/>
            <a:ext cx="49339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52228" name="Text Box 4"/>
          <p:cNvSpPr txBox="1">
            <a:spLocks noChangeArrowheads="1"/>
          </p:cNvSpPr>
          <p:nvPr/>
        </p:nvSpPr>
        <p:spPr bwMode="auto">
          <a:xfrm>
            <a:off x="3733800" y="4800600"/>
            <a:ext cx="5105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ts val="500"/>
              </a:spcBef>
              <a:spcAft>
                <a:spcPts val="500"/>
              </a:spcAft>
              <a:buNone/>
            </a:pPr>
            <a:r>
              <a:rPr lang="en-US" altLang="en-US" sz="1800">
                <a:solidFill>
                  <a:srgbClr val="000000"/>
                </a:solidFill>
                <a:cs typeface="Arial" panose="020B0604020202020204" pitchFamily="34" charset="0"/>
              </a:rPr>
              <a:t>An iron meteorite 100 feet across and 70,000 tons slamed into the Earth at about 43,000mph in the Arizona desert near Flagstaff 40,000 years ago. Barringer Crater is 4,100 feet wide and 571 feet deep.</a:t>
            </a:r>
          </a:p>
        </p:txBody>
      </p:sp>
    </p:spTree>
    <p:custDataLst>
      <p:tags r:id="rId1"/>
    </p:custDataLst>
    <p:extLst>
      <p:ext uri="{BB962C8B-B14F-4D97-AF65-F5344CB8AC3E}">
        <p14:creationId xmlns:p14="http://schemas.microsoft.com/office/powerpoint/2010/main" val="2839296785"/>
      </p:ext>
    </p:extLst>
  </p:cSld>
  <p:clrMapOvr>
    <a:masterClrMapping/>
  </p:clrMapOvr>
  <p:transition spd="med">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3250" name="Rectangle 3"/>
          <p:cNvSpPr>
            <a:spLocks noGrp="1" noChangeArrowheads="1"/>
          </p:cNvSpPr>
          <p:nvPr>
            <p:ph type="body" idx="1"/>
          </p:nvPr>
        </p:nvSpPr>
        <p:spPr>
          <a:xfrm>
            <a:off x="1981200" y="457201"/>
            <a:ext cx="8229600" cy="5668963"/>
          </a:xfrm>
        </p:spPr>
        <p:txBody>
          <a:bodyPr/>
          <a:lstStyle/>
          <a:p>
            <a:pPr eaLnBrk="1" hangingPunct="1">
              <a:buFontTx/>
              <a:buNone/>
            </a:pPr>
            <a:r>
              <a:rPr lang="en-US" altLang="en-US" smtClean="0"/>
              <a:t>Draw the sequence that a meteoroid goes </a:t>
            </a:r>
          </a:p>
          <a:p>
            <a:pPr eaLnBrk="1" hangingPunct="1">
              <a:buFontTx/>
              <a:buNone/>
            </a:pPr>
            <a:r>
              <a:rPr lang="en-US" altLang="en-US" smtClean="0"/>
              <a:t>through……….</a:t>
            </a:r>
          </a:p>
        </p:txBody>
      </p:sp>
    </p:spTree>
    <p:extLst>
      <p:ext uri="{BB962C8B-B14F-4D97-AF65-F5344CB8AC3E}">
        <p14:creationId xmlns:p14="http://schemas.microsoft.com/office/powerpoint/2010/main" val="3030616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t>Quick Check</a:t>
            </a:r>
          </a:p>
        </p:txBody>
      </p:sp>
      <p:sp>
        <p:nvSpPr>
          <p:cNvPr id="56323" name="Rectangle 3"/>
          <p:cNvSpPr>
            <a:spLocks noGrp="1" noChangeArrowheads="1"/>
          </p:cNvSpPr>
          <p:nvPr>
            <p:ph type="body" idx="1"/>
          </p:nvPr>
        </p:nvSpPr>
        <p:spPr/>
        <p:txBody>
          <a:bodyPr/>
          <a:lstStyle/>
          <a:p>
            <a:pPr marL="609600" indent="-609600" eaLnBrk="1" hangingPunct="1">
              <a:buNone/>
            </a:pPr>
            <a:r>
              <a:rPr lang="en-US" altLang="en-US" smtClean="0"/>
              <a:t>Where are most asteroids found?</a:t>
            </a:r>
          </a:p>
          <a:p>
            <a:pPr marL="609600" indent="-609600" eaLnBrk="1" hangingPunct="1">
              <a:buNone/>
            </a:pPr>
            <a:endParaRPr lang="en-US" altLang="en-US" smtClean="0"/>
          </a:p>
          <a:p>
            <a:pPr marL="609600" indent="-609600" eaLnBrk="1" hangingPunct="1">
              <a:buFontTx/>
              <a:buAutoNum type="alphaLcPeriod"/>
            </a:pPr>
            <a:r>
              <a:rPr lang="en-US" altLang="en-US" smtClean="0"/>
              <a:t>All over our solar system</a:t>
            </a:r>
          </a:p>
          <a:p>
            <a:pPr marL="609600" indent="-609600" eaLnBrk="1" hangingPunct="1">
              <a:buFontTx/>
              <a:buAutoNum type="alphaLcPeriod"/>
            </a:pPr>
            <a:r>
              <a:rPr lang="en-US" altLang="en-US" smtClean="0"/>
              <a:t>In orbit between Mars and Jupiter</a:t>
            </a:r>
          </a:p>
          <a:p>
            <a:pPr marL="609600" indent="-609600" eaLnBrk="1" hangingPunct="1">
              <a:buFontTx/>
              <a:buAutoNum type="alphaLcPeriod"/>
            </a:pPr>
            <a:r>
              <a:rPr lang="en-US" altLang="en-US" smtClean="0"/>
              <a:t>Near Earth</a:t>
            </a:r>
          </a:p>
          <a:p>
            <a:pPr marL="609600" indent="-609600" eaLnBrk="1" hangingPunct="1">
              <a:buFontTx/>
              <a:buAutoNum type="alphaLcPeriod"/>
            </a:pPr>
            <a:r>
              <a:rPr lang="en-US" altLang="en-US" smtClean="0"/>
              <a:t>Outside of the solar system</a:t>
            </a:r>
          </a:p>
        </p:txBody>
      </p:sp>
    </p:spTree>
    <p:extLst>
      <p:ext uri="{BB962C8B-B14F-4D97-AF65-F5344CB8AC3E}">
        <p14:creationId xmlns:p14="http://schemas.microsoft.com/office/powerpoint/2010/main" val="663542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Quick Check</a:t>
            </a:r>
          </a:p>
        </p:txBody>
      </p:sp>
      <p:sp>
        <p:nvSpPr>
          <p:cNvPr id="57347" name="Rectangle 3"/>
          <p:cNvSpPr>
            <a:spLocks noGrp="1" noChangeArrowheads="1"/>
          </p:cNvSpPr>
          <p:nvPr>
            <p:ph type="body" idx="1"/>
          </p:nvPr>
        </p:nvSpPr>
        <p:spPr/>
        <p:txBody>
          <a:bodyPr/>
          <a:lstStyle/>
          <a:p>
            <a:pPr marL="609600" indent="-609600" eaLnBrk="1" hangingPunct="1">
              <a:buNone/>
            </a:pPr>
            <a:r>
              <a:rPr lang="en-US" altLang="en-US" smtClean="0"/>
              <a:t>What is the sequence that describes a space rock that falls to Earth’s surface?</a:t>
            </a:r>
          </a:p>
          <a:p>
            <a:pPr marL="609600" indent="-609600" eaLnBrk="1" hangingPunct="1">
              <a:buNone/>
            </a:pPr>
            <a:endParaRPr lang="en-US" altLang="en-US" smtClean="0"/>
          </a:p>
          <a:p>
            <a:pPr marL="609600" indent="-609600" eaLnBrk="1" hangingPunct="1">
              <a:buFontTx/>
              <a:buAutoNum type="alphaLcPeriod"/>
            </a:pPr>
            <a:r>
              <a:rPr lang="en-US" altLang="en-US" smtClean="0"/>
              <a:t>meteoroid, meteor, meteorite</a:t>
            </a:r>
          </a:p>
          <a:p>
            <a:pPr marL="609600" indent="-609600" eaLnBrk="1" hangingPunct="1">
              <a:buFontTx/>
              <a:buAutoNum type="alphaLcPeriod"/>
            </a:pPr>
            <a:r>
              <a:rPr lang="en-US" altLang="en-US" smtClean="0"/>
              <a:t>Meteor, meteoroid, meteorite</a:t>
            </a:r>
          </a:p>
          <a:p>
            <a:pPr marL="609600" indent="-609600" eaLnBrk="1" hangingPunct="1">
              <a:buFontTx/>
              <a:buAutoNum type="alphaLcPeriod"/>
            </a:pPr>
            <a:r>
              <a:rPr lang="en-US" altLang="en-US" smtClean="0"/>
              <a:t>Meteorite, meteor, meteoroid</a:t>
            </a:r>
          </a:p>
          <a:p>
            <a:pPr marL="609600" indent="-609600" eaLnBrk="1" hangingPunct="1">
              <a:buFontTx/>
              <a:buAutoNum type="alphaLcPeriod"/>
            </a:pPr>
            <a:r>
              <a:rPr lang="en-US" altLang="en-US" smtClean="0"/>
              <a:t>Meteor, meteorite, meteoroid</a:t>
            </a:r>
          </a:p>
          <a:p>
            <a:pPr marL="609600" indent="-609600" eaLnBrk="1" hangingPunct="1">
              <a:buNone/>
            </a:pPr>
            <a:endParaRPr lang="en-US" altLang="en-US" smtClean="0"/>
          </a:p>
          <a:p>
            <a:pPr marL="609600" indent="-609600" eaLnBrk="1" hangingPunct="1">
              <a:buFontTx/>
              <a:buAutoNum type="alphaLcPeriod"/>
            </a:pPr>
            <a:endParaRPr lang="en-US" altLang="en-US" smtClean="0"/>
          </a:p>
        </p:txBody>
      </p:sp>
    </p:spTree>
    <p:extLst>
      <p:ext uri="{BB962C8B-B14F-4D97-AF65-F5344CB8AC3E}">
        <p14:creationId xmlns:p14="http://schemas.microsoft.com/office/powerpoint/2010/main" val="42379505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Quick Check</a:t>
            </a:r>
          </a:p>
        </p:txBody>
      </p:sp>
      <p:sp>
        <p:nvSpPr>
          <p:cNvPr id="57347" name="Rectangle 3"/>
          <p:cNvSpPr>
            <a:spLocks noGrp="1" noChangeArrowheads="1"/>
          </p:cNvSpPr>
          <p:nvPr>
            <p:ph type="body" idx="1"/>
          </p:nvPr>
        </p:nvSpPr>
        <p:spPr/>
        <p:txBody>
          <a:bodyPr/>
          <a:lstStyle/>
          <a:p>
            <a:pPr marL="609600" indent="-609600" eaLnBrk="1" hangingPunct="1">
              <a:buNone/>
            </a:pPr>
            <a:r>
              <a:rPr lang="en-US" altLang="en-US" dirty="0" smtClean="0"/>
              <a:t>A chunk of rock and metal, smaller than Earth’s moon_____.</a:t>
            </a:r>
          </a:p>
          <a:p>
            <a:pPr marL="609600" indent="-609600" eaLnBrk="1" hangingPunct="1">
              <a:buNone/>
            </a:pPr>
            <a:endParaRPr lang="en-US" altLang="en-US" dirty="0" smtClean="0"/>
          </a:p>
          <a:p>
            <a:pPr marL="609600" indent="-609600" eaLnBrk="1" hangingPunct="1">
              <a:buFontTx/>
              <a:buAutoNum type="alphaLcPeriod"/>
            </a:pPr>
            <a:r>
              <a:rPr lang="en-US" altLang="en-US" dirty="0" smtClean="0"/>
              <a:t>Meteoroid</a:t>
            </a:r>
            <a:endParaRPr lang="en-US" altLang="en-US" dirty="0"/>
          </a:p>
          <a:p>
            <a:pPr marL="609600" indent="-609600" eaLnBrk="1" hangingPunct="1">
              <a:buFontTx/>
              <a:buAutoNum type="alphaLcPeriod"/>
            </a:pPr>
            <a:r>
              <a:rPr lang="en-US" altLang="en-US" dirty="0" smtClean="0"/>
              <a:t>Meteor</a:t>
            </a:r>
          </a:p>
          <a:p>
            <a:pPr marL="609600" indent="-609600" eaLnBrk="1" hangingPunct="1">
              <a:buFontTx/>
              <a:buAutoNum type="alphaLcPeriod"/>
            </a:pPr>
            <a:r>
              <a:rPr lang="en-US" altLang="en-US" dirty="0" smtClean="0"/>
              <a:t>Asteroid</a:t>
            </a:r>
          </a:p>
          <a:p>
            <a:pPr marL="609600" indent="-609600" eaLnBrk="1" hangingPunct="1">
              <a:buFontTx/>
              <a:buAutoNum type="alphaLcPeriod"/>
            </a:pPr>
            <a:r>
              <a:rPr lang="en-US" altLang="en-US" dirty="0" smtClean="0"/>
              <a:t>comet</a:t>
            </a:r>
          </a:p>
          <a:p>
            <a:pPr marL="609600" indent="-609600" eaLnBrk="1" hangingPunct="1">
              <a:buFontTx/>
              <a:buAutoNum type="alphaLcPeriod"/>
            </a:pPr>
            <a:endParaRPr lang="en-US" altLang="en-US" dirty="0" smtClean="0"/>
          </a:p>
        </p:txBody>
      </p:sp>
    </p:spTree>
    <p:extLst>
      <p:ext uri="{BB962C8B-B14F-4D97-AF65-F5344CB8AC3E}">
        <p14:creationId xmlns:p14="http://schemas.microsoft.com/office/powerpoint/2010/main" val="2361307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Quick Check</a:t>
            </a:r>
          </a:p>
        </p:txBody>
      </p:sp>
      <p:sp>
        <p:nvSpPr>
          <p:cNvPr id="57347" name="Rectangle 3"/>
          <p:cNvSpPr>
            <a:spLocks noGrp="1" noChangeArrowheads="1"/>
          </p:cNvSpPr>
          <p:nvPr>
            <p:ph type="body" idx="1"/>
          </p:nvPr>
        </p:nvSpPr>
        <p:spPr/>
        <p:txBody>
          <a:bodyPr/>
          <a:lstStyle/>
          <a:p>
            <a:pPr marL="609600" indent="-609600" eaLnBrk="1" hangingPunct="1">
              <a:buNone/>
            </a:pPr>
            <a:r>
              <a:rPr lang="en-US" altLang="en-US" dirty="0" smtClean="0"/>
              <a:t>A space rock made of rock and metal that is burning up as it plunges through Earth’s atmosphere.</a:t>
            </a:r>
          </a:p>
          <a:p>
            <a:pPr marL="609600" indent="-609600" eaLnBrk="1" hangingPunct="1">
              <a:buNone/>
            </a:pPr>
            <a:endParaRPr lang="en-US" altLang="en-US" dirty="0" smtClean="0"/>
          </a:p>
          <a:p>
            <a:pPr marL="609600" indent="-609600" eaLnBrk="1" hangingPunct="1">
              <a:buFontTx/>
              <a:buAutoNum type="alphaLcPeriod"/>
            </a:pPr>
            <a:r>
              <a:rPr lang="en-US" altLang="en-US" dirty="0" smtClean="0"/>
              <a:t>Meteoroid</a:t>
            </a:r>
            <a:endParaRPr lang="en-US" altLang="en-US" dirty="0"/>
          </a:p>
          <a:p>
            <a:pPr marL="609600" indent="-609600" eaLnBrk="1" hangingPunct="1">
              <a:buFontTx/>
              <a:buAutoNum type="alphaLcPeriod"/>
            </a:pPr>
            <a:r>
              <a:rPr lang="en-US" altLang="en-US" dirty="0" smtClean="0"/>
              <a:t>Meteor</a:t>
            </a:r>
          </a:p>
          <a:p>
            <a:pPr marL="609600" indent="-609600" eaLnBrk="1" hangingPunct="1">
              <a:buFontTx/>
              <a:buAutoNum type="alphaLcPeriod"/>
            </a:pPr>
            <a:r>
              <a:rPr lang="en-US" altLang="en-US" dirty="0" smtClean="0"/>
              <a:t>Asteroid</a:t>
            </a:r>
          </a:p>
          <a:p>
            <a:pPr marL="609600" indent="-609600" eaLnBrk="1" hangingPunct="1">
              <a:buFontTx/>
              <a:buAutoNum type="alphaLcPeriod"/>
            </a:pPr>
            <a:r>
              <a:rPr lang="en-US" altLang="en-US" dirty="0" smtClean="0"/>
              <a:t>comet</a:t>
            </a:r>
          </a:p>
          <a:p>
            <a:pPr marL="609600" indent="-609600" eaLnBrk="1" hangingPunct="1">
              <a:buFontTx/>
              <a:buAutoNum type="alphaLcPeriod"/>
            </a:pPr>
            <a:endParaRPr lang="en-US" altLang="en-US" dirty="0" smtClean="0"/>
          </a:p>
        </p:txBody>
      </p:sp>
    </p:spTree>
    <p:extLst>
      <p:ext uri="{BB962C8B-B14F-4D97-AF65-F5344CB8AC3E}">
        <p14:creationId xmlns:p14="http://schemas.microsoft.com/office/powerpoint/2010/main" val="1994833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Quick Check</a:t>
            </a:r>
          </a:p>
        </p:txBody>
      </p:sp>
      <p:sp>
        <p:nvSpPr>
          <p:cNvPr id="57347" name="Rectangle 3"/>
          <p:cNvSpPr>
            <a:spLocks noGrp="1" noChangeArrowheads="1"/>
          </p:cNvSpPr>
          <p:nvPr>
            <p:ph type="body" idx="1"/>
          </p:nvPr>
        </p:nvSpPr>
        <p:spPr/>
        <p:txBody>
          <a:bodyPr/>
          <a:lstStyle/>
          <a:p>
            <a:pPr marL="609600" indent="-609600" eaLnBrk="1" hangingPunct="1">
              <a:buNone/>
            </a:pPr>
            <a:r>
              <a:rPr lang="en-US" altLang="en-US" dirty="0" smtClean="0"/>
              <a:t>A space rock made of rock and metal that hits Earth’s surface</a:t>
            </a:r>
          </a:p>
          <a:p>
            <a:pPr marL="609600" indent="-609600" eaLnBrk="1" hangingPunct="1">
              <a:buNone/>
            </a:pPr>
            <a:endParaRPr lang="en-US" altLang="en-US" dirty="0" smtClean="0"/>
          </a:p>
          <a:p>
            <a:pPr marL="609600" indent="-609600" eaLnBrk="1" hangingPunct="1">
              <a:buFontTx/>
              <a:buAutoNum type="alphaLcPeriod"/>
            </a:pPr>
            <a:r>
              <a:rPr lang="en-US" altLang="en-US" dirty="0" smtClean="0"/>
              <a:t>Meteoroid</a:t>
            </a:r>
            <a:endParaRPr lang="en-US" altLang="en-US" dirty="0"/>
          </a:p>
          <a:p>
            <a:pPr marL="609600" indent="-609600" eaLnBrk="1" hangingPunct="1">
              <a:buFontTx/>
              <a:buAutoNum type="alphaLcPeriod"/>
            </a:pPr>
            <a:r>
              <a:rPr lang="en-US" altLang="en-US" dirty="0" smtClean="0"/>
              <a:t>Meteor</a:t>
            </a:r>
          </a:p>
          <a:p>
            <a:pPr marL="609600" indent="-609600" eaLnBrk="1" hangingPunct="1">
              <a:buFontTx/>
              <a:buAutoNum type="alphaLcPeriod"/>
            </a:pPr>
            <a:r>
              <a:rPr lang="en-US" altLang="en-US" dirty="0" smtClean="0"/>
              <a:t>Asteroid</a:t>
            </a:r>
          </a:p>
          <a:p>
            <a:pPr marL="609600" indent="-609600" eaLnBrk="1" hangingPunct="1">
              <a:buFontTx/>
              <a:buAutoNum type="alphaLcPeriod"/>
            </a:pPr>
            <a:r>
              <a:rPr lang="en-US" altLang="en-US" dirty="0" smtClean="0"/>
              <a:t>meteorite</a:t>
            </a:r>
          </a:p>
          <a:p>
            <a:pPr marL="609600" indent="-609600" eaLnBrk="1" hangingPunct="1">
              <a:buFontTx/>
              <a:buAutoNum type="alphaLcPeriod"/>
            </a:pPr>
            <a:endParaRPr lang="en-US" altLang="en-US" dirty="0" smtClean="0"/>
          </a:p>
        </p:txBody>
      </p:sp>
    </p:spTree>
    <p:extLst>
      <p:ext uri="{BB962C8B-B14F-4D97-AF65-F5344CB8AC3E}">
        <p14:creationId xmlns:p14="http://schemas.microsoft.com/office/powerpoint/2010/main" val="798749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Quick Check</a:t>
            </a:r>
          </a:p>
        </p:txBody>
      </p:sp>
      <p:sp>
        <p:nvSpPr>
          <p:cNvPr id="57347" name="Rectangle 3"/>
          <p:cNvSpPr>
            <a:spLocks noGrp="1" noChangeArrowheads="1"/>
          </p:cNvSpPr>
          <p:nvPr>
            <p:ph type="body" idx="1"/>
          </p:nvPr>
        </p:nvSpPr>
        <p:spPr/>
        <p:txBody>
          <a:bodyPr/>
          <a:lstStyle/>
          <a:p>
            <a:pPr marL="609600" indent="-609600" eaLnBrk="1" hangingPunct="1">
              <a:buNone/>
            </a:pPr>
            <a:r>
              <a:rPr lang="en-US" altLang="en-US" dirty="0" smtClean="0"/>
              <a:t>A space rock made of rock and metal that hangs out in outer space.</a:t>
            </a:r>
          </a:p>
          <a:p>
            <a:pPr marL="609600" indent="-609600" eaLnBrk="1" hangingPunct="1">
              <a:buNone/>
            </a:pPr>
            <a:endParaRPr lang="en-US" altLang="en-US" dirty="0" smtClean="0"/>
          </a:p>
          <a:p>
            <a:pPr marL="609600" indent="-609600" eaLnBrk="1" hangingPunct="1">
              <a:buFontTx/>
              <a:buAutoNum type="alphaLcPeriod"/>
            </a:pPr>
            <a:r>
              <a:rPr lang="en-US" altLang="en-US" dirty="0" smtClean="0"/>
              <a:t>Meteoroid</a:t>
            </a:r>
            <a:endParaRPr lang="en-US" altLang="en-US" dirty="0"/>
          </a:p>
          <a:p>
            <a:pPr marL="609600" indent="-609600" eaLnBrk="1" hangingPunct="1">
              <a:buFontTx/>
              <a:buAutoNum type="alphaLcPeriod"/>
            </a:pPr>
            <a:r>
              <a:rPr lang="en-US" altLang="en-US" dirty="0" smtClean="0"/>
              <a:t>Meteor</a:t>
            </a:r>
          </a:p>
          <a:p>
            <a:pPr marL="609600" indent="-609600" eaLnBrk="1" hangingPunct="1">
              <a:buFontTx/>
              <a:buAutoNum type="alphaLcPeriod"/>
            </a:pPr>
            <a:r>
              <a:rPr lang="en-US" altLang="en-US" dirty="0" smtClean="0"/>
              <a:t>comet</a:t>
            </a:r>
          </a:p>
          <a:p>
            <a:pPr marL="609600" indent="-609600" eaLnBrk="1" hangingPunct="1">
              <a:buFontTx/>
              <a:buAutoNum type="alphaLcPeriod"/>
            </a:pPr>
            <a:r>
              <a:rPr lang="en-US" altLang="en-US" dirty="0" smtClean="0"/>
              <a:t>meteorite</a:t>
            </a:r>
          </a:p>
          <a:p>
            <a:pPr marL="609600" indent="-609600" eaLnBrk="1" hangingPunct="1">
              <a:buFontTx/>
              <a:buAutoNum type="alphaLcPeriod"/>
            </a:pPr>
            <a:endParaRPr lang="en-US" altLang="en-US" dirty="0" smtClean="0"/>
          </a:p>
        </p:txBody>
      </p:sp>
    </p:spTree>
    <p:extLst>
      <p:ext uri="{BB962C8B-B14F-4D97-AF65-F5344CB8AC3E}">
        <p14:creationId xmlns:p14="http://schemas.microsoft.com/office/powerpoint/2010/main" val="1503274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Quick Check</a:t>
            </a:r>
          </a:p>
        </p:txBody>
      </p:sp>
      <p:sp>
        <p:nvSpPr>
          <p:cNvPr id="57347" name="Rectangle 3"/>
          <p:cNvSpPr>
            <a:spLocks noGrp="1" noChangeArrowheads="1"/>
          </p:cNvSpPr>
          <p:nvPr>
            <p:ph type="body" idx="1"/>
          </p:nvPr>
        </p:nvSpPr>
        <p:spPr/>
        <p:txBody>
          <a:bodyPr/>
          <a:lstStyle/>
          <a:p>
            <a:pPr marL="609600" indent="-609600" eaLnBrk="1" hangingPunct="1">
              <a:buNone/>
            </a:pPr>
            <a:r>
              <a:rPr lang="en-US" altLang="en-US" dirty="0" smtClean="0"/>
              <a:t>A space rock made of rock and metal that hangs out in outer space.</a:t>
            </a:r>
          </a:p>
          <a:p>
            <a:pPr marL="609600" indent="-609600" eaLnBrk="1" hangingPunct="1">
              <a:buNone/>
            </a:pPr>
            <a:endParaRPr lang="en-US" altLang="en-US" dirty="0" smtClean="0"/>
          </a:p>
          <a:p>
            <a:pPr marL="609600" indent="-609600" eaLnBrk="1" hangingPunct="1">
              <a:buFontTx/>
              <a:buAutoNum type="alphaLcPeriod"/>
            </a:pPr>
            <a:r>
              <a:rPr lang="en-US" altLang="en-US" dirty="0" smtClean="0"/>
              <a:t>Meteoroid</a:t>
            </a:r>
            <a:endParaRPr lang="en-US" altLang="en-US" dirty="0"/>
          </a:p>
          <a:p>
            <a:pPr marL="609600" indent="-609600" eaLnBrk="1" hangingPunct="1">
              <a:buFontTx/>
              <a:buAutoNum type="alphaLcPeriod"/>
            </a:pPr>
            <a:r>
              <a:rPr lang="en-US" altLang="en-US" dirty="0" smtClean="0"/>
              <a:t>Meteor</a:t>
            </a:r>
          </a:p>
          <a:p>
            <a:pPr marL="609600" indent="-609600" eaLnBrk="1" hangingPunct="1">
              <a:buFontTx/>
              <a:buAutoNum type="alphaLcPeriod"/>
            </a:pPr>
            <a:r>
              <a:rPr lang="en-US" altLang="en-US" dirty="0" smtClean="0"/>
              <a:t>comet</a:t>
            </a:r>
          </a:p>
          <a:p>
            <a:pPr marL="609600" indent="-609600" eaLnBrk="1" hangingPunct="1">
              <a:buFontTx/>
              <a:buAutoNum type="alphaLcPeriod"/>
            </a:pPr>
            <a:r>
              <a:rPr lang="en-US" altLang="en-US" dirty="0" smtClean="0"/>
              <a:t>meteorite</a:t>
            </a:r>
          </a:p>
          <a:p>
            <a:pPr marL="609600" indent="-609600" eaLnBrk="1" hangingPunct="1">
              <a:buFontTx/>
              <a:buAutoNum type="alphaLcPeriod"/>
            </a:pPr>
            <a:endParaRPr lang="en-US" altLang="en-US" dirty="0" smtClean="0"/>
          </a:p>
        </p:txBody>
      </p:sp>
    </p:spTree>
    <p:extLst>
      <p:ext uri="{BB962C8B-B14F-4D97-AF65-F5344CB8AC3E}">
        <p14:creationId xmlns:p14="http://schemas.microsoft.com/office/powerpoint/2010/main" val="35262528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Quick Check</a:t>
            </a:r>
          </a:p>
        </p:txBody>
      </p:sp>
      <p:sp>
        <p:nvSpPr>
          <p:cNvPr id="57347" name="Rectangle 3"/>
          <p:cNvSpPr>
            <a:spLocks noGrp="1" noChangeArrowheads="1"/>
          </p:cNvSpPr>
          <p:nvPr>
            <p:ph type="body" idx="1"/>
          </p:nvPr>
        </p:nvSpPr>
        <p:spPr/>
        <p:txBody>
          <a:bodyPr/>
          <a:lstStyle/>
          <a:p>
            <a:pPr marL="609600" indent="-609600" eaLnBrk="1" hangingPunct="1">
              <a:buNone/>
            </a:pPr>
            <a:r>
              <a:rPr lang="en-US" altLang="en-US" dirty="0" smtClean="0"/>
              <a:t>A space rock found orbiting between Mars &amp; Jupiter.</a:t>
            </a:r>
          </a:p>
          <a:p>
            <a:pPr marL="609600" indent="-609600" eaLnBrk="1" hangingPunct="1">
              <a:buNone/>
            </a:pPr>
            <a:endParaRPr lang="en-US" altLang="en-US" dirty="0" smtClean="0"/>
          </a:p>
          <a:p>
            <a:pPr marL="609600" indent="-609600" eaLnBrk="1" hangingPunct="1">
              <a:buAutoNum type="alphaUcPeriod"/>
            </a:pPr>
            <a:r>
              <a:rPr lang="en-US" altLang="en-US" dirty="0" smtClean="0"/>
              <a:t>Meteoroid</a:t>
            </a:r>
          </a:p>
          <a:p>
            <a:pPr marL="609600" indent="-609600" eaLnBrk="1" hangingPunct="1">
              <a:buAutoNum type="alphaUcPeriod"/>
            </a:pPr>
            <a:r>
              <a:rPr lang="en-US" altLang="en-US" dirty="0" smtClean="0"/>
              <a:t>Meteorite</a:t>
            </a:r>
          </a:p>
          <a:p>
            <a:pPr marL="609600" indent="-609600" eaLnBrk="1" hangingPunct="1">
              <a:buAutoNum type="alphaUcPeriod"/>
            </a:pPr>
            <a:r>
              <a:rPr lang="en-US" altLang="en-US" dirty="0" smtClean="0"/>
              <a:t>Asteroid</a:t>
            </a:r>
          </a:p>
          <a:p>
            <a:pPr marL="609600" indent="-609600" eaLnBrk="1" hangingPunct="1">
              <a:buAutoNum type="alphaUcPeriod"/>
            </a:pPr>
            <a:r>
              <a:rPr lang="en-US" altLang="en-US" dirty="0" smtClean="0"/>
              <a:t>comet</a:t>
            </a:r>
          </a:p>
          <a:p>
            <a:pPr marL="609600" indent="-609600" eaLnBrk="1" hangingPunct="1">
              <a:buFontTx/>
              <a:buAutoNum type="alphaLcPeriod"/>
            </a:pPr>
            <a:endParaRPr lang="en-US" altLang="en-US" dirty="0" smtClean="0"/>
          </a:p>
        </p:txBody>
      </p:sp>
    </p:spTree>
    <p:extLst>
      <p:ext uri="{BB962C8B-B14F-4D97-AF65-F5344CB8AC3E}">
        <p14:creationId xmlns:p14="http://schemas.microsoft.com/office/powerpoint/2010/main" val="851423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6866" name="Picture 3"/>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8192219" y="708026"/>
            <a:ext cx="2655888" cy="5715000"/>
          </a:xfrm>
        </p:spPr>
      </p:pic>
      <p:sp>
        <p:nvSpPr>
          <p:cNvPr id="123907" name="Rectangle 5"/>
          <p:cNvSpPr>
            <a:spLocks noGrp="1" noChangeArrowheads="1"/>
          </p:cNvSpPr>
          <p:nvPr>
            <p:ph type="body" sz="half" idx="2"/>
          </p:nvPr>
        </p:nvSpPr>
        <p:spPr>
          <a:xfrm>
            <a:off x="500332" y="762000"/>
            <a:ext cx="6738668" cy="5638800"/>
          </a:xfrm>
        </p:spPr>
        <p:txBody>
          <a:bodyPr/>
          <a:lstStyle/>
          <a:p>
            <a:pPr marL="0" indent="0" eaLnBrk="1" hangingPunct="1">
              <a:buNone/>
              <a:defRPr/>
            </a:pPr>
            <a:endParaRPr lang="en-US" sz="4800" b="1" dirty="0" smtClean="0"/>
          </a:p>
          <a:p>
            <a:pPr marL="0" indent="0" eaLnBrk="1" hangingPunct="1">
              <a:buNone/>
              <a:defRPr/>
            </a:pPr>
            <a:r>
              <a:rPr lang="en-US" sz="4800" b="1" u="sng" dirty="0" smtClean="0"/>
              <a:t>Where are they found?</a:t>
            </a:r>
          </a:p>
          <a:p>
            <a:pPr marL="0" indent="0" eaLnBrk="1" hangingPunct="1">
              <a:buNone/>
              <a:defRPr/>
            </a:pPr>
            <a:r>
              <a:rPr lang="en-US" sz="4800" dirty="0" smtClean="0"/>
              <a:t>Orbiting the sun.</a:t>
            </a:r>
          </a:p>
        </p:txBody>
      </p:sp>
      <p:sp>
        <p:nvSpPr>
          <p:cNvPr id="4" name="TextBox 3"/>
          <p:cNvSpPr txBox="1"/>
          <p:nvPr/>
        </p:nvSpPr>
        <p:spPr>
          <a:xfrm>
            <a:off x="2053087" y="577971"/>
            <a:ext cx="2667000" cy="708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4000" b="1" dirty="0">
                <a:solidFill>
                  <a:srgbClr val="000000"/>
                </a:solidFill>
                <a:effectLst>
                  <a:outerShdw blurRad="38100" dist="38100" dir="2700000" algn="tl">
                    <a:srgbClr val="000000">
                      <a:alpha val="43137"/>
                    </a:srgbClr>
                  </a:outerShdw>
                </a:effectLst>
              </a:rPr>
              <a:t>Comets</a:t>
            </a:r>
          </a:p>
        </p:txBody>
      </p:sp>
    </p:spTree>
    <p:extLst>
      <p:ext uri="{BB962C8B-B14F-4D97-AF65-F5344CB8AC3E}">
        <p14:creationId xmlns:p14="http://schemas.microsoft.com/office/powerpoint/2010/main" val="1530669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t>Quick Check</a:t>
            </a:r>
          </a:p>
        </p:txBody>
      </p:sp>
      <p:sp>
        <p:nvSpPr>
          <p:cNvPr id="57347" name="Rectangle 3"/>
          <p:cNvSpPr>
            <a:spLocks noGrp="1" noChangeArrowheads="1"/>
          </p:cNvSpPr>
          <p:nvPr>
            <p:ph type="body" idx="1"/>
          </p:nvPr>
        </p:nvSpPr>
        <p:spPr/>
        <p:txBody>
          <a:bodyPr/>
          <a:lstStyle/>
          <a:p>
            <a:pPr marL="609600" indent="-609600" eaLnBrk="1" hangingPunct="1">
              <a:buNone/>
            </a:pPr>
            <a:r>
              <a:rPr lang="en-US" altLang="en-US" dirty="0" smtClean="0"/>
              <a:t>When a space rock of rock and metal plunges into Earth’s atmosphere, it is called a _________.</a:t>
            </a:r>
          </a:p>
          <a:p>
            <a:pPr marL="609600" indent="-609600" eaLnBrk="1" hangingPunct="1">
              <a:buNone/>
            </a:pPr>
            <a:endParaRPr lang="en-US" altLang="en-US" dirty="0" smtClean="0"/>
          </a:p>
          <a:p>
            <a:pPr marL="609600" indent="-609600" eaLnBrk="1" hangingPunct="1">
              <a:buAutoNum type="alphaUcPeriod"/>
            </a:pPr>
            <a:r>
              <a:rPr lang="en-US" altLang="en-US" dirty="0" smtClean="0"/>
              <a:t>Meteoroid</a:t>
            </a:r>
          </a:p>
          <a:p>
            <a:pPr marL="609600" indent="-609600" eaLnBrk="1" hangingPunct="1">
              <a:buAutoNum type="alphaUcPeriod"/>
            </a:pPr>
            <a:r>
              <a:rPr lang="en-US" altLang="en-US" dirty="0" smtClean="0"/>
              <a:t>Meteorite</a:t>
            </a:r>
          </a:p>
          <a:p>
            <a:pPr marL="609600" indent="-609600" eaLnBrk="1" hangingPunct="1">
              <a:buAutoNum type="alphaUcPeriod"/>
            </a:pPr>
            <a:r>
              <a:rPr lang="en-US" altLang="en-US" dirty="0" smtClean="0"/>
              <a:t>Asteroid</a:t>
            </a:r>
          </a:p>
          <a:p>
            <a:pPr marL="609600" indent="-609600" eaLnBrk="1" hangingPunct="1">
              <a:buAutoNum type="alphaUcPeriod"/>
            </a:pPr>
            <a:r>
              <a:rPr lang="en-US" altLang="en-US" dirty="0" smtClean="0"/>
              <a:t>comet</a:t>
            </a:r>
          </a:p>
          <a:p>
            <a:pPr marL="609600" indent="-609600" eaLnBrk="1" hangingPunct="1">
              <a:buFontTx/>
              <a:buAutoNum type="alphaLcPeriod"/>
            </a:pPr>
            <a:endParaRPr lang="en-US" altLang="en-US" dirty="0" smtClean="0"/>
          </a:p>
        </p:txBody>
      </p:sp>
    </p:spTree>
    <p:extLst>
      <p:ext uri="{BB962C8B-B14F-4D97-AF65-F5344CB8AC3E}">
        <p14:creationId xmlns:p14="http://schemas.microsoft.com/office/powerpoint/2010/main" val="1506020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1" y="1"/>
            <a:ext cx="4596130" cy="646331"/>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sz="3600" dirty="0">
                <a:solidFill>
                  <a:srgbClr val="000000"/>
                </a:solidFill>
              </a:rPr>
              <a:t>Where </a:t>
            </a:r>
            <a:r>
              <a:rPr lang="en-US" sz="3600" dirty="0" smtClean="0">
                <a:solidFill>
                  <a:srgbClr val="000000"/>
                </a:solidFill>
              </a:rPr>
              <a:t>is found here?</a:t>
            </a:r>
            <a:endParaRPr lang="en-US" sz="3600" dirty="0">
              <a:solidFill>
                <a:srgbClr val="000000"/>
              </a:solidFill>
            </a:endParaRPr>
          </a:p>
        </p:txBody>
      </p:sp>
      <p:pic>
        <p:nvPicPr>
          <p:cNvPr id="460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812801"/>
            <a:ext cx="8208963" cy="578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567738" y="1838326"/>
            <a:ext cx="3624262" cy="230832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742950" indent="-742950">
              <a:buAutoNum type="alphaUcPeriod"/>
              <a:defRPr/>
            </a:pPr>
            <a:r>
              <a:rPr lang="en-US" sz="3600" dirty="0" smtClean="0">
                <a:solidFill>
                  <a:srgbClr val="000000"/>
                </a:solidFill>
              </a:rPr>
              <a:t>Comets</a:t>
            </a:r>
          </a:p>
          <a:p>
            <a:pPr marL="742950" indent="-742950">
              <a:buAutoNum type="alphaUcPeriod"/>
              <a:defRPr/>
            </a:pPr>
            <a:r>
              <a:rPr lang="en-US" sz="3600" dirty="0" smtClean="0">
                <a:solidFill>
                  <a:srgbClr val="000000"/>
                </a:solidFill>
              </a:rPr>
              <a:t>Meteors</a:t>
            </a:r>
          </a:p>
          <a:p>
            <a:pPr marL="742950" indent="-742950">
              <a:buAutoNum type="alphaUcPeriod"/>
              <a:defRPr/>
            </a:pPr>
            <a:r>
              <a:rPr lang="en-US" sz="3600" dirty="0" smtClean="0">
                <a:solidFill>
                  <a:srgbClr val="000000"/>
                </a:solidFill>
              </a:rPr>
              <a:t>Asteroids</a:t>
            </a:r>
          </a:p>
          <a:p>
            <a:pPr marL="742950" indent="-742950">
              <a:buAutoNum type="alphaUcPeriod"/>
              <a:defRPr/>
            </a:pPr>
            <a:r>
              <a:rPr lang="en-US" sz="3600" dirty="0" smtClean="0">
                <a:solidFill>
                  <a:srgbClr val="000000"/>
                </a:solidFill>
              </a:rPr>
              <a:t>meteoroids</a:t>
            </a:r>
            <a:endParaRPr lang="en-US" sz="3600" dirty="0">
              <a:solidFill>
                <a:srgbClr val="000000"/>
              </a:solidFill>
            </a:endParaRPr>
          </a:p>
        </p:txBody>
      </p:sp>
      <p:sp>
        <p:nvSpPr>
          <p:cNvPr id="2" name="Down Arrow 1"/>
          <p:cNvSpPr/>
          <p:nvPr/>
        </p:nvSpPr>
        <p:spPr>
          <a:xfrm>
            <a:off x="1343025" y="733425"/>
            <a:ext cx="1781175" cy="2714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412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6866" name="Picture 3"/>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a:xfrm>
            <a:off x="7467600" y="533400"/>
            <a:ext cx="2655888" cy="5715000"/>
          </a:xfrm>
        </p:spPr>
      </p:pic>
      <p:sp>
        <p:nvSpPr>
          <p:cNvPr id="123907" name="Rectangle 5"/>
          <p:cNvSpPr>
            <a:spLocks noGrp="1" noChangeArrowheads="1"/>
          </p:cNvSpPr>
          <p:nvPr>
            <p:ph type="body" sz="half" idx="2"/>
          </p:nvPr>
        </p:nvSpPr>
        <p:spPr>
          <a:xfrm>
            <a:off x="1905000" y="762000"/>
            <a:ext cx="5334000" cy="5638800"/>
          </a:xfrm>
        </p:spPr>
        <p:txBody>
          <a:bodyPr/>
          <a:lstStyle/>
          <a:p>
            <a:pPr eaLnBrk="1" hangingPunct="1">
              <a:defRPr/>
            </a:pPr>
            <a:r>
              <a:rPr lang="en-US" b="1" dirty="0" smtClean="0"/>
              <a:t>Comets: a dust covered ball made of ice and rock (dirty snowballs).</a:t>
            </a:r>
          </a:p>
          <a:p>
            <a:pPr eaLnBrk="1" hangingPunct="1">
              <a:defRPr/>
            </a:pPr>
            <a:endParaRPr lang="en-US" dirty="0" smtClean="0"/>
          </a:p>
          <a:p>
            <a:pPr marL="0" indent="0" eaLnBrk="1" hangingPunct="1">
              <a:buNone/>
              <a:defRPr/>
            </a:pPr>
            <a:r>
              <a:rPr lang="en-US" u="sng" dirty="0" smtClean="0"/>
              <a:t>1. These dust covered balls of ice and rock are called a </a:t>
            </a:r>
            <a:r>
              <a:rPr lang="en-US" b="1" u="sng" dirty="0" smtClean="0"/>
              <a:t>nucleus</a:t>
            </a:r>
          </a:p>
          <a:p>
            <a:pPr eaLnBrk="1" hangingPunct="1">
              <a:defRPr/>
            </a:pPr>
            <a:endParaRPr lang="en-US" b="1" dirty="0" smtClean="0"/>
          </a:p>
          <a:p>
            <a:pPr marL="0" indent="0" eaLnBrk="1" hangingPunct="1">
              <a:buNone/>
              <a:defRPr/>
            </a:pPr>
            <a:r>
              <a:rPr lang="en-US" dirty="0" smtClean="0"/>
              <a:t>2. Something disturbs the comets and sends them streaking toward the sun!</a:t>
            </a:r>
          </a:p>
        </p:txBody>
      </p:sp>
      <p:sp>
        <p:nvSpPr>
          <p:cNvPr id="4" name="TextBox 3"/>
          <p:cNvSpPr txBox="1"/>
          <p:nvPr/>
        </p:nvSpPr>
        <p:spPr>
          <a:xfrm>
            <a:off x="1828800" y="1"/>
            <a:ext cx="2667000" cy="708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4000" b="1" dirty="0">
                <a:solidFill>
                  <a:srgbClr val="000000"/>
                </a:solidFill>
                <a:effectLst>
                  <a:outerShdw blurRad="38100" dist="38100" dir="2700000" algn="tl">
                    <a:srgbClr val="000000">
                      <a:alpha val="43137"/>
                    </a:srgbClr>
                  </a:outerShdw>
                </a:effectLst>
              </a:rPr>
              <a:t>Comets</a:t>
            </a:r>
          </a:p>
        </p:txBody>
      </p:sp>
    </p:spTree>
    <p:extLst>
      <p:ext uri="{BB962C8B-B14F-4D97-AF65-F5344CB8AC3E}">
        <p14:creationId xmlns:p14="http://schemas.microsoft.com/office/powerpoint/2010/main" val="1145393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24930" name="Rectangle 8"/>
          <p:cNvSpPr>
            <a:spLocks noGrp="1" noChangeArrowheads="1"/>
          </p:cNvSpPr>
          <p:nvPr>
            <p:ph type="body" idx="1"/>
          </p:nvPr>
        </p:nvSpPr>
        <p:spPr>
          <a:xfrm>
            <a:off x="1828800" y="838200"/>
            <a:ext cx="8229600" cy="5562600"/>
          </a:xfrm>
        </p:spPr>
        <p:txBody>
          <a:bodyPr/>
          <a:lstStyle/>
          <a:p>
            <a:pPr marL="0" indent="0" eaLnBrk="1" hangingPunct="1">
              <a:lnSpc>
                <a:spcPct val="80000"/>
              </a:lnSpc>
              <a:buNone/>
              <a:defRPr/>
            </a:pPr>
            <a:r>
              <a:rPr lang="en-US" sz="2800" dirty="0"/>
              <a:t>3. As the nucleus passes the orbit of Jupiter, it begins to heat up.</a:t>
            </a:r>
          </a:p>
          <a:p>
            <a:pPr eaLnBrk="1" hangingPunct="1">
              <a:lnSpc>
                <a:spcPct val="80000"/>
              </a:lnSpc>
              <a:defRPr/>
            </a:pPr>
            <a:endParaRPr lang="en-US" sz="2800" dirty="0"/>
          </a:p>
          <a:p>
            <a:pPr marL="0" indent="0" eaLnBrk="1" hangingPunct="1">
              <a:lnSpc>
                <a:spcPct val="80000"/>
              </a:lnSpc>
              <a:buNone/>
              <a:defRPr/>
            </a:pPr>
            <a:r>
              <a:rPr lang="en-US" sz="2800" dirty="0"/>
              <a:t>4. Some ice inside the nucleus </a:t>
            </a:r>
          </a:p>
          <a:p>
            <a:pPr eaLnBrk="1" hangingPunct="1">
              <a:lnSpc>
                <a:spcPct val="80000"/>
              </a:lnSpc>
              <a:buFontTx/>
              <a:buNone/>
              <a:defRPr/>
            </a:pPr>
            <a:r>
              <a:rPr lang="en-US" sz="2800" dirty="0"/>
              <a:t>	turns to glowing gas</a:t>
            </a:r>
          </a:p>
          <a:p>
            <a:pPr eaLnBrk="1" hangingPunct="1">
              <a:lnSpc>
                <a:spcPct val="80000"/>
              </a:lnSpc>
              <a:defRPr/>
            </a:pPr>
            <a:endParaRPr lang="en-US" sz="2800" dirty="0"/>
          </a:p>
          <a:p>
            <a:pPr marL="0" indent="0" eaLnBrk="1" hangingPunct="1">
              <a:lnSpc>
                <a:spcPct val="80000"/>
              </a:lnSpc>
              <a:buNone/>
              <a:defRPr/>
            </a:pPr>
            <a:r>
              <a:rPr lang="en-US" sz="2800" u="sng" dirty="0" smtClean="0"/>
              <a:t>5. gasses spread out from the nucleus to form an atmosphere around the nucleus called a </a:t>
            </a:r>
            <a:r>
              <a:rPr lang="en-US" sz="2800" b="1" u="sng" dirty="0" smtClean="0"/>
              <a:t>coma</a:t>
            </a:r>
          </a:p>
          <a:p>
            <a:pPr eaLnBrk="1" hangingPunct="1">
              <a:lnSpc>
                <a:spcPct val="80000"/>
              </a:lnSpc>
              <a:defRPr/>
            </a:pPr>
            <a:endParaRPr lang="en-US" sz="2800" b="1" dirty="0" smtClean="0"/>
          </a:p>
          <a:p>
            <a:pPr eaLnBrk="1" hangingPunct="1">
              <a:lnSpc>
                <a:spcPct val="80000"/>
              </a:lnSpc>
              <a:defRPr/>
            </a:pPr>
            <a:endParaRPr lang="en-US" sz="2800" b="1" dirty="0" smtClean="0"/>
          </a:p>
          <a:p>
            <a:pPr eaLnBrk="1" hangingPunct="1">
              <a:lnSpc>
                <a:spcPct val="80000"/>
              </a:lnSpc>
              <a:buFontTx/>
              <a:buNone/>
              <a:defRPr/>
            </a:pPr>
            <a:endParaRPr lang="en-US" sz="2800" b="1" dirty="0" smtClean="0"/>
          </a:p>
          <a:p>
            <a:pPr marL="0" indent="0" eaLnBrk="1" hangingPunct="1">
              <a:lnSpc>
                <a:spcPct val="80000"/>
              </a:lnSpc>
              <a:buNone/>
              <a:defRPr/>
            </a:pPr>
            <a:r>
              <a:rPr lang="en-US" sz="2800" u="sng" dirty="0" smtClean="0"/>
              <a:t>6. Together, the coma and the nucleus </a:t>
            </a:r>
          </a:p>
          <a:p>
            <a:pPr eaLnBrk="1" hangingPunct="1">
              <a:lnSpc>
                <a:spcPct val="80000"/>
              </a:lnSpc>
              <a:buFontTx/>
              <a:buNone/>
              <a:defRPr/>
            </a:pPr>
            <a:r>
              <a:rPr lang="en-US" sz="2800" dirty="0" smtClean="0"/>
              <a:t>	</a:t>
            </a:r>
            <a:r>
              <a:rPr lang="en-US" sz="2800" u="sng" dirty="0" smtClean="0"/>
              <a:t>form the </a:t>
            </a:r>
            <a:r>
              <a:rPr lang="en-US" sz="2800" b="1" u="sng" dirty="0" smtClean="0"/>
              <a:t>head</a:t>
            </a:r>
            <a:r>
              <a:rPr lang="en-US" sz="2800" u="sng" dirty="0" smtClean="0"/>
              <a:t> of the comet</a:t>
            </a:r>
            <a:endParaRPr lang="en-US" sz="2800" u="sng" dirty="0"/>
          </a:p>
        </p:txBody>
      </p:sp>
      <p:pic>
        <p:nvPicPr>
          <p:cNvPr id="4" name="Picture 5" descr="com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950" y="4038601"/>
            <a:ext cx="1924050"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5000" y="131764"/>
            <a:ext cx="8534400" cy="5540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3000" b="1" dirty="0">
                <a:solidFill>
                  <a:srgbClr val="000000"/>
                </a:solidFill>
                <a:effectLst>
                  <a:outerShdw blurRad="38100" dist="38100" dir="2700000" algn="tl">
                    <a:srgbClr val="000000">
                      <a:alpha val="43137"/>
                    </a:srgbClr>
                  </a:outerShdw>
                </a:effectLst>
              </a:rPr>
              <a:t>Comets..on their way towards the sun…</a:t>
            </a:r>
          </a:p>
        </p:txBody>
      </p:sp>
      <p:pic>
        <p:nvPicPr>
          <p:cNvPr id="37893" name="Picture 2" descr="https://encrypted-tbn2.gstatic.com/images?q=tbn:ANd9GcQlSO7MBXzPhurdy2eHjH1mV3CF30O6xR_CdcCFFB7mOJDbdY9gD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121920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567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125954" name="AutoShape 5"/>
          <p:cNvSpPr>
            <a:spLocks noGrp="1" noChangeAspect="1" noChangeArrowheads="1"/>
          </p:cNvSpPr>
          <p:nvPr>
            <p:ph type="body" sz="half" idx="1"/>
          </p:nvPr>
        </p:nvSpPr>
        <p:spPr>
          <a:xfrm>
            <a:off x="1524000" y="228600"/>
            <a:ext cx="8915400" cy="6248400"/>
          </a:xfrm>
        </p:spPr>
        <p:txBody>
          <a:bodyPr/>
          <a:lstStyle/>
          <a:p>
            <a:pPr marL="0" indent="0" eaLnBrk="1" hangingPunct="1">
              <a:buNone/>
              <a:defRPr/>
            </a:pPr>
            <a:r>
              <a:rPr lang="en-US" dirty="0" smtClean="0"/>
              <a:t>7. As the comet approaches the sun, energy from the sun blows parts of the coma away from the nucleus….. </a:t>
            </a:r>
          </a:p>
          <a:p>
            <a:pPr eaLnBrk="1" hangingPunct="1">
              <a:buFontTx/>
              <a:buNone/>
              <a:defRPr/>
            </a:pPr>
            <a:endParaRPr lang="en-US" dirty="0" smtClean="0"/>
          </a:p>
          <a:p>
            <a:pPr eaLnBrk="1" hangingPunct="1">
              <a:buFontTx/>
              <a:buNone/>
              <a:defRPr/>
            </a:pPr>
            <a:endParaRPr lang="en-US" dirty="0" smtClean="0"/>
          </a:p>
          <a:p>
            <a:pPr eaLnBrk="1" hangingPunct="1">
              <a:defRPr/>
            </a:pPr>
            <a:endParaRPr lang="en-US" dirty="0" smtClean="0"/>
          </a:p>
          <a:p>
            <a:pPr eaLnBrk="1" hangingPunct="1">
              <a:defRPr/>
            </a:pPr>
            <a:endParaRPr lang="en-US" dirty="0" smtClean="0"/>
          </a:p>
          <a:p>
            <a:pPr marL="0" indent="0" eaLnBrk="1" hangingPunct="1">
              <a:buNone/>
              <a:defRPr/>
            </a:pPr>
            <a:r>
              <a:rPr lang="en-US" dirty="0" smtClean="0"/>
              <a:t>8. These parts stream away from the head of the comet to form a shimmering </a:t>
            </a:r>
            <a:r>
              <a:rPr lang="en-US" b="1" dirty="0" smtClean="0"/>
              <a:t>tail</a:t>
            </a:r>
          </a:p>
          <a:p>
            <a:pPr eaLnBrk="1" hangingPunct="1">
              <a:defRPr/>
            </a:pPr>
            <a:endParaRPr lang="en-US" b="1" dirty="0" smtClean="0"/>
          </a:p>
          <a:p>
            <a:pPr eaLnBrk="1" hangingPunct="1">
              <a:defRPr/>
            </a:pPr>
            <a:r>
              <a:rPr lang="en-US" dirty="0" smtClean="0"/>
              <a:t>A comets tail ALWAYS points away from the sun</a:t>
            </a:r>
          </a:p>
          <a:p>
            <a:pPr eaLnBrk="1" hangingPunct="1">
              <a:defRPr/>
            </a:pPr>
            <a:endParaRPr lang="en-US" u="sng" dirty="0" smtClean="0"/>
          </a:p>
        </p:txBody>
      </p:sp>
      <p:pic>
        <p:nvPicPr>
          <p:cNvPr id="38915" name="Picture 2" descr="https://encrypted-tbn2.gstatic.com/images?q=tbn:ANd9GcQlSO7MBXzPhurdy2eHjH1mV3CF30O6xR_CdcCFFB7mOJDbdY9gD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4859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fc00.deviantart.net/fs49/i/2009/231/a/6/Blowing_sun_by_Rhadamanthys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447800"/>
            <a:ext cx="37338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ight Arrow 5"/>
          <p:cNvSpPr/>
          <p:nvPr/>
        </p:nvSpPr>
        <p:spPr>
          <a:xfrm>
            <a:off x="7315200" y="2155825"/>
            <a:ext cx="685800" cy="533400"/>
          </a:xfrm>
          <a:prstGeom prst="right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rgbClr val="000000"/>
              </a:solidFill>
            </a:endParaRPr>
          </a:p>
        </p:txBody>
      </p:sp>
      <p:pic>
        <p:nvPicPr>
          <p:cNvPr id="38918" name="Picture 2" descr="https://encrypted-tbn2.gstatic.com/images?q=tbn:ANd9GcQlSO7MBXzPhurdy2eHjH1mV3CF30O6xR_CdcCFFB7mOJDbdY9gD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4338" y="14859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8"/>
          <p:cNvSpPr/>
          <p:nvPr/>
        </p:nvSpPr>
        <p:spPr>
          <a:xfrm>
            <a:off x="9196388" y="2032000"/>
            <a:ext cx="1471612" cy="660400"/>
          </a:xfrm>
          <a:custGeom>
            <a:avLst/>
            <a:gdLst>
              <a:gd name="connsiteX0" fmla="*/ 89941 w 1471138"/>
              <a:gd name="connsiteY0" fmla="*/ 0 h 659567"/>
              <a:gd name="connsiteX1" fmla="*/ 89941 w 1471138"/>
              <a:gd name="connsiteY1" fmla="*/ 0 h 659567"/>
              <a:gd name="connsiteX2" fmla="*/ 239843 w 1471138"/>
              <a:gd name="connsiteY2" fmla="*/ 14990 h 659567"/>
              <a:gd name="connsiteX3" fmla="*/ 284813 w 1471138"/>
              <a:gd name="connsiteY3" fmla="*/ 44970 h 659567"/>
              <a:gd name="connsiteX4" fmla="*/ 389745 w 1471138"/>
              <a:gd name="connsiteY4" fmla="*/ 59960 h 659567"/>
              <a:gd name="connsiteX5" fmla="*/ 494676 w 1471138"/>
              <a:gd name="connsiteY5" fmla="*/ 89941 h 659567"/>
              <a:gd name="connsiteX6" fmla="*/ 584617 w 1471138"/>
              <a:gd name="connsiteY6" fmla="*/ 119921 h 659567"/>
              <a:gd name="connsiteX7" fmla="*/ 644577 w 1471138"/>
              <a:gd name="connsiteY7" fmla="*/ 134911 h 659567"/>
              <a:gd name="connsiteX8" fmla="*/ 689548 w 1471138"/>
              <a:gd name="connsiteY8" fmla="*/ 149901 h 659567"/>
              <a:gd name="connsiteX9" fmla="*/ 809469 w 1471138"/>
              <a:gd name="connsiteY9" fmla="*/ 179882 h 659567"/>
              <a:gd name="connsiteX10" fmla="*/ 869430 w 1471138"/>
              <a:gd name="connsiteY10" fmla="*/ 194872 h 659567"/>
              <a:gd name="connsiteX11" fmla="*/ 1124263 w 1471138"/>
              <a:gd name="connsiteY11" fmla="*/ 224852 h 659567"/>
              <a:gd name="connsiteX12" fmla="*/ 1169233 w 1471138"/>
              <a:gd name="connsiteY12" fmla="*/ 239842 h 659567"/>
              <a:gd name="connsiteX13" fmla="*/ 1469036 w 1471138"/>
              <a:gd name="connsiteY13" fmla="*/ 284813 h 659567"/>
              <a:gd name="connsiteX14" fmla="*/ 0 w 1471138"/>
              <a:gd name="connsiteY14" fmla="*/ 659567 h 659567"/>
              <a:gd name="connsiteX15" fmla="*/ 0 w 1471138"/>
              <a:gd name="connsiteY15" fmla="*/ 644577 h 659567"/>
              <a:gd name="connsiteX16" fmla="*/ 0 w 1471138"/>
              <a:gd name="connsiteY16" fmla="*/ 569626 h 659567"/>
              <a:gd name="connsiteX17" fmla="*/ 119922 w 1471138"/>
              <a:gd name="connsiteY17" fmla="*/ 464695 h 659567"/>
              <a:gd name="connsiteX18" fmla="*/ 179882 w 1471138"/>
              <a:gd name="connsiteY18" fmla="*/ 389744 h 659567"/>
              <a:gd name="connsiteX19" fmla="*/ 194872 w 1471138"/>
              <a:gd name="connsiteY19" fmla="*/ 344774 h 659567"/>
              <a:gd name="connsiteX20" fmla="*/ 254833 w 1471138"/>
              <a:gd name="connsiteY20" fmla="*/ 254833 h 659567"/>
              <a:gd name="connsiteX21" fmla="*/ 209863 w 1471138"/>
              <a:gd name="connsiteY21" fmla="*/ 119921 h 659567"/>
              <a:gd name="connsiteX22" fmla="*/ 179882 w 1471138"/>
              <a:gd name="connsiteY22" fmla="*/ 89941 h 659567"/>
              <a:gd name="connsiteX23" fmla="*/ 134912 w 1471138"/>
              <a:gd name="connsiteY23" fmla="*/ 74951 h 659567"/>
              <a:gd name="connsiteX24" fmla="*/ 89941 w 1471138"/>
              <a:gd name="connsiteY24" fmla="*/ 0 h 659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71138" h="659567">
                <a:moveTo>
                  <a:pt x="89941" y="0"/>
                </a:moveTo>
                <a:lnTo>
                  <a:pt x="89941" y="0"/>
                </a:lnTo>
                <a:cubicBezTo>
                  <a:pt x="139908" y="4997"/>
                  <a:pt x="190912" y="3698"/>
                  <a:pt x="239843" y="14990"/>
                </a:cubicBezTo>
                <a:cubicBezTo>
                  <a:pt x="257397" y="19041"/>
                  <a:pt x="267557" y="39793"/>
                  <a:pt x="284813" y="44970"/>
                </a:cubicBezTo>
                <a:cubicBezTo>
                  <a:pt x="318655" y="55123"/>
                  <a:pt x="354768" y="54963"/>
                  <a:pt x="389745" y="59960"/>
                </a:cubicBezTo>
                <a:cubicBezTo>
                  <a:pt x="540809" y="110318"/>
                  <a:pt x="306539" y="33501"/>
                  <a:pt x="494676" y="89941"/>
                </a:cubicBezTo>
                <a:cubicBezTo>
                  <a:pt x="524945" y="99022"/>
                  <a:pt x="553959" y="112256"/>
                  <a:pt x="584617" y="119921"/>
                </a:cubicBezTo>
                <a:cubicBezTo>
                  <a:pt x="604604" y="124918"/>
                  <a:pt x="624768" y="129251"/>
                  <a:pt x="644577" y="134911"/>
                </a:cubicBezTo>
                <a:cubicBezTo>
                  <a:pt x="659770" y="139252"/>
                  <a:pt x="674304" y="145743"/>
                  <a:pt x="689548" y="149901"/>
                </a:cubicBezTo>
                <a:cubicBezTo>
                  <a:pt x="729300" y="160743"/>
                  <a:pt x="769495" y="169888"/>
                  <a:pt x="809469" y="179882"/>
                </a:cubicBezTo>
                <a:cubicBezTo>
                  <a:pt x="829456" y="184879"/>
                  <a:pt x="849108" y="191485"/>
                  <a:pt x="869430" y="194872"/>
                </a:cubicBezTo>
                <a:cubicBezTo>
                  <a:pt x="1013811" y="218935"/>
                  <a:pt x="929102" y="207110"/>
                  <a:pt x="1124263" y="224852"/>
                </a:cubicBezTo>
                <a:cubicBezTo>
                  <a:pt x="1139253" y="229849"/>
                  <a:pt x="1153497" y="238411"/>
                  <a:pt x="1169233" y="239842"/>
                </a:cubicBezTo>
                <a:cubicBezTo>
                  <a:pt x="1471138" y="267289"/>
                  <a:pt x="1410832" y="168406"/>
                  <a:pt x="1469036" y="284813"/>
                </a:cubicBezTo>
                <a:lnTo>
                  <a:pt x="0" y="659567"/>
                </a:lnTo>
                <a:lnTo>
                  <a:pt x="0" y="644577"/>
                </a:lnTo>
                <a:lnTo>
                  <a:pt x="0" y="569626"/>
                </a:lnTo>
                <a:cubicBezTo>
                  <a:pt x="39974" y="534649"/>
                  <a:pt x="84389" y="504176"/>
                  <a:pt x="119922" y="464695"/>
                </a:cubicBezTo>
                <a:cubicBezTo>
                  <a:pt x="228532" y="344017"/>
                  <a:pt x="21519" y="495319"/>
                  <a:pt x="179882" y="389744"/>
                </a:cubicBezTo>
                <a:cubicBezTo>
                  <a:pt x="184879" y="374754"/>
                  <a:pt x="187198" y="358586"/>
                  <a:pt x="194872" y="344774"/>
                </a:cubicBezTo>
                <a:cubicBezTo>
                  <a:pt x="212371" y="313276"/>
                  <a:pt x="254833" y="254833"/>
                  <a:pt x="254833" y="254833"/>
                </a:cubicBezTo>
                <a:cubicBezTo>
                  <a:pt x="241041" y="172078"/>
                  <a:pt x="254237" y="175388"/>
                  <a:pt x="209863" y="119921"/>
                </a:cubicBezTo>
                <a:cubicBezTo>
                  <a:pt x="201034" y="108885"/>
                  <a:pt x="192001" y="97212"/>
                  <a:pt x="179882" y="89941"/>
                </a:cubicBezTo>
                <a:cubicBezTo>
                  <a:pt x="166333" y="81812"/>
                  <a:pt x="149902" y="79948"/>
                  <a:pt x="134912" y="74951"/>
                </a:cubicBezTo>
                <a:cubicBezTo>
                  <a:pt x="115182" y="15759"/>
                  <a:pt x="97436" y="12492"/>
                  <a:pt x="89941" y="0"/>
                </a:cubicBezTo>
                <a:close/>
              </a:path>
            </a:pathLst>
          </a:custGeom>
          <a:blipFill>
            <a:blip r:embed="rId6" cstate="print"/>
            <a:tile tx="0" ty="0" sx="100000" sy="100000" flip="none" algn="tl"/>
          </a:blipFill>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dirty="0">
              <a:solidFill>
                <a:srgbClr val="000000"/>
              </a:solidFill>
            </a:endParaRPr>
          </a:p>
        </p:txBody>
      </p:sp>
    </p:spTree>
    <p:extLst>
      <p:ext uri="{BB962C8B-B14F-4D97-AF65-F5344CB8AC3E}">
        <p14:creationId xmlns:p14="http://schemas.microsoft.com/office/powerpoint/2010/main" val="673219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3993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320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2895600"/>
            <a:ext cx="53816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Line 7"/>
          <p:cNvSpPr>
            <a:spLocks noChangeShapeType="1"/>
          </p:cNvSpPr>
          <p:nvPr/>
        </p:nvSpPr>
        <p:spPr bwMode="auto">
          <a:xfrm>
            <a:off x="5486400" y="914400"/>
            <a:ext cx="228600" cy="2590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39941" name="Line 8"/>
          <p:cNvSpPr>
            <a:spLocks noChangeShapeType="1"/>
          </p:cNvSpPr>
          <p:nvPr/>
        </p:nvSpPr>
        <p:spPr bwMode="auto">
          <a:xfrm flipH="1">
            <a:off x="6248400" y="1447800"/>
            <a:ext cx="38100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39942" name="Line 10"/>
          <p:cNvSpPr>
            <a:spLocks noChangeShapeType="1"/>
          </p:cNvSpPr>
          <p:nvPr/>
        </p:nvSpPr>
        <p:spPr bwMode="auto">
          <a:xfrm flipH="1">
            <a:off x="8001000" y="1066800"/>
            <a:ext cx="914400" cy="2667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39943" name="Line 11"/>
          <p:cNvSpPr>
            <a:spLocks noChangeShapeType="1"/>
          </p:cNvSpPr>
          <p:nvPr/>
        </p:nvSpPr>
        <p:spPr bwMode="auto">
          <a:xfrm>
            <a:off x="5029200" y="43434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39944" name="Line 12"/>
          <p:cNvSpPr>
            <a:spLocks noChangeShapeType="1"/>
          </p:cNvSpPr>
          <p:nvPr/>
        </p:nvSpPr>
        <p:spPr bwMode="auto">
          <a:xfrm>
            <a:off x="5029200" y="51816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39945" name="Line 13"/>
          <p:cNvSpPr>
            <a:spLocks noChangeShapeType="1"/>
          </p:cNvSpPr>
          <p:nvPr/>
        </p:nvSpPr>
        <p:spPr bwMode="auto">
          <a:xfrm flipV="1">
            <a:off x="6248400" y="4495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39946" name="Line 14"/>
          <p:cNvSpPr>
            <a:spLocks noChangeShapeType="1"/>
          </p:cNvSpPr>
          <p:nvPr/>
        </p:nvSpPr>
        <p:spPr bwMode="auto">
          <a:xfrm flipV="1">
            <a:off x="5029200" y="4343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39947" name="Line 15"/>
          <p:cNvSpPr>
            <a:spLocks noChangeShapeType="1"/>
          </p:cNvSpPr>
          <p:nvPr/>
        </p:nvSpPr>
        <p:spPr bwMode="auto">
          <a:xfrm flipV="1">
            <a:off x="6248400" y="44196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39948" name="Line 16"/>
          <p:cNvSpPr>
            <a:spLocks noChangeShapeType="1"/>
          </p:cNvSpPr>
          <p:nvPr/>
        </p:nvSpPr>
        <p:spPr bwMode="auto">
          <a:xfrm>
            <a:off x="5638800" y="51816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39949" name="Text Box 19"/>
          <p:cNvSpPr txBox="1">
            <a:spLocks noChangeArrowheads="1"/>
          </p:cNvSpPr>
          <p:nvPr/>
        </p:nvSpPr>
        <p:spPr bwMode="auto">
          <a:xfrm>
            <a:off x="5029200" y="533401"/>
            <a:ext cx="1905000" cy="646113"/>
          </a:xfrm>
          <a:prstGeom prst="rect">
            <a:avLst/>
          </a:prstGeom>
          <a:ln>
            <a:solidFill>
              <a:schemeClr val="tx1"/>
            </a:solidFill>
          </a:ln>
        </p:spPr>
        <p:style>
          <a:lnRef idx="3">
            <a:schemeClr val="lt1"/>
          </a:lnRef>
          <a:fillRef idx="1">
            <a:schemeClr val="accent3"/>
          </a:fillRef>
          <a:effectRef idx="1">
            <a:schemeClr val="accent3"/>
          </a:effectRef>
          <a:fontRef idx="minor">
            <a:schemeClr val="lt1"/>
          </a:fontRef>
        </p:style>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defRPr/>
            </a:pPr>
            <a:r>
              <a:rPr lang="en-US" altLang="en-US" sz="3600" dirty="0">
                <a:solidFill>
                  <a:srgbClr val="FFFFFF"/>
                </a:solidFill>
              </a:rPr>
              <a:t>Nucleus</a:t>
            </a:r>
          </a:p>
        </p:txBody>
      </p:sp>
      <p:sp>
        <p:nvSpPr>
          <p:cNvPr id="39950" name="Text Box 20"/>
          <p:cNvSpPr txBox="1">
            <a:spLocks noChangeArrowheads="1"/>
          </p:cNvSpPr>
          <p:nvPr/>
        </p:nvSpPr>
        <p:spPr bwMode="auto">
          <a:xfrm>
            <a:off x="6248400" y="1490663"/>
            <a:ext cx="2209800" cy="646112"/>
          </a:xfrm>
          <a:prstGeom prst="rect">
            <a:avLst/>
          </a:prstGeom>
          <a:ln>
            <a:solidFill>
              <a:schemeClr val="tx1"/>
            </a:solidFill>
          </a:ln>
        </p:spPr>
        <p:style>
          <a:lnRef idx="3">
            <a:schemeClr val="lt1"/>
          </a:lnRef>
          <a:fillRef idx="1">
            <a:schemeClr val="accent3"/>
          </a:fillRef>
          <a:effectRef idx="1">
            <a:schemeClr val="accent3"/>
          </a:effectRef>
          <a:fontRef idx="minor">
            <a:schemeClr val="lt1"/>
          </a:fontRef>
        </p:style>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defRPr/>
            </a:pPr>
            <a:r>
              <a:rPr lang="en-US" altLang="en-US" sz="3600">
                <a:solidFill>
                  <a:srgbClr val="FFFFFF"/>
                </a:solidFill>
              </a:rPr>
              <a:t>Coma</a:t>
            </a:r>
          </a:p>
        </p:txBody>
      </p:sp>
      <p:sp>
        <p:nvSpPr>
          <p:cNvPr id="39951" name="Text Box 21"/>
          <p:cNvSpPr txBox="1">
            <a:spLocks noChangeArrowheads="1"/>
          </p:cNvSpPr>
          <p:nvPr/>
        </p:nvSpPr>
        <p:spPr bwMode="auto">
          <a:xfrm>
            <a:off x="8686800" y="609601"/>
            <a:ext cx="1219200" cy="646113"/>
          </a:xfrm>
          <a:prstGeom prst="rect">
            <a:avLst/>
          </a:prstGeom>
          <a:ln>
            <a:solidFill>
              <a:schemeClr val="tx1"/>
            </a:solidFill>
          </a:ln>
        </p:spPr>
        <p:style>
          <a:lnRef idx="3">
            <a:schemeClr val="lt1"/>
          </a:lnRef>
          <a:fillRef idx="1">
            <a:schemeClr val="accent3"/>
          </a:fillRef>
          <a:effectRef idx="1">
            <a:schemeClr val="accent3"/>
          </a:effectRef>
          <a:fontRef idx="minor">
            <a:schemeClr val="lt1"/>
          </a:fontRef>
        </p:style>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defRPr/>
            </a:pPr>
            <a:r>
              <a:rPr lang="en-US" altLang="en-US" sz="3600">
                <a:solidFill>
                  <a:srgbClr val="FFFFFF"/>
                </a:solidFill>
              </a:rPr>
              <a:t>Tail</a:t>
            </a:r>
          </a:p>
        </p:txBody>
      </p:sp>
      <p:sp>
        <p:nvSpPr>
          <p:cNvPr id="39952" name="Text Box 22"/>
          <p:cNvSpPr txBox="1">
            <a:spLocks noChangeArrowheads="1"/>
          </p:cNvSpPr>
          <p:nvPr/>
        </p:nvSpPr>
        <p:spPr bwMode="auto">
          <a:xfrm>
            <a:off x="5257800" y="5943601"/>
            <a:ext cx="1676400" cy="646113"/>
          </a:xfrm>
          <a:prstGeom prst="rect">
            <a:avLst/>
          </a:prstGeom>
          <a:ln>
            <a:solidFill>
              <a:schemeClr val="tx1"/>
            </a:solidFill>
          </a:ln>
        </p:spPr>
        <p:style>
          <a:lnRef idx="3">
            <a:schemeClr val="lt1"/>
          </a:lnRef>
          <a:fillRef idx="1">
            <a:schemeClr val="accent3"/>
          </a:fillRef>
          <a:effectRef idx="1">
            <a:schemeClr val="accent3"/>
          </a:effectRef>
          <a:fontRef idx="minor">
            <a:schemeClr val="lt1"/>
          </a:fontRef>
        </p:style>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50000"/>
              </a:spcBef>
              <a:spcAft>
                <a:spcPct val="0"/>
              </a:spcAft>
              <a:buFontTx/>
              <a:buNone/>
              <a:defRPr/>
            </a:pPr>
            <a:r>
              <a:rPr lang="en-US" altLang="en-US" sz="3600">
                <a:solidFill>
                  <a:srgbClr val="FFFFFF"/>
                </a:solidFill>
              </a:rPr>
              <a:t>Head</a:t>
            </a:r>
          </a:p>
        </p:txBody>
      </p:sp>
      <p:sp>
        <p:nvSpPr>
          <p:cNvPr id="17" name="Text Box 19"/>
          <p:cNvSpPr txBox="1">
            <a:spLocks noChangeArrowheads="1"/>
          </p:cNvSpPr>
          <p:nvPr/>
        </p:nvSpPr>
        <p:spPr bwMode="auto">
          <a:xfrm>
            <a:off x="3962400" y="1"/>
            <a:ext cx="6477000" cy="64611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fontAlgn="base">
              <a:spcBef>
                <a:spcPct val="50000"/>
              </a:spcBef>
              <a:spcAft>
                <a:spcPct val="0"/>
              </a:spcAft>
              <a:defRPr/>
            </a:pPr>
            <a:r>
              <a:rPr lang="en-US" sz="3600" dirty="0">
                <a:solidFill>
                  <a:srgbClr val="000000"/>
                </a:solidFill>
              </a:rPr>
              <a:t>Label the parts of the comet!</a:t>
            </a:r>
          </a:p>
        </p:txBody>
      </p:sp>
    </p:spTree>
    <p:extLst>
      <p:ext uri="{BB962C8B-B14F-4D97-AF65-F5344CB8AC3E}">
        <p14:creationId xmlns:p14="http://schemas.microsoft.com/office/powerpoint/2010/main" val="3540532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320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2895600"/>
            <a:ext cx="538162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Line 7"/>
          <p:cNvSpPr>
            <a:spLocks noChangeShapeType="1"/>
          </p:cNvSpPr>
          <p:nvPr/>
        </p:nvSpPr>
        <p:spPr bwMode="auto">
          <a:xfrm>
            <a:off x="5486400" y="914400"/>
            <a:ext cx="228600" cy="2590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40965" name="Line 8"/>
          <p:cNvSpPr>
            <a:spLocks noChangeShapeType="1"/>
          </p:cNvSpPr>
          <p:nvPr/>
        </p:nvSpPr>
        <p:spPr bwMode="auto">
          <a:xfrm flipH="1">
            <a:off x="6248400" y="1447800"/>
            <a:ext cx="38100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40966" name="Line 10"/>
          <p:cNvSpPr>
            <a:spLocks noChangeShapeType="1"/>
          </p:cNvSpPr>
          <p:nvPr/>
        </p:nvSpPr>
        <p:spPr bwMode="auto">
          <a:xfrm flipH="1">
            <a:off x="8001000" y="1066800"/>
            <a:ext cx="914400" cy="2667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40967" name="Line 11"/>
          <p:cNvSpPr>
            <a:spLocks noChangeShapeType="1"/>
          </p:cNvSpPr>
          <p:nvPr/>
        </p:nvSpPr>
        <p:spPr bwMode="auto">
          <a:xfrm>
            <a:off x="5029200" y="4343400"/>
            <a:ext cx="0" cy="83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40968" name="Line 12"/>
          <p:cNvSpPr>
            <a:spLocks noChangeShapeType="1"/>
          </p:cNvSpPr>
          <p:nvPr/>
        </p:nvSpPr>
        <p:spPr bwMode="auto">
          <a:xfrm>
            <a:off x="5029200" y="5181600"/>
            <a:ext cx="121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40969" name="Line 13"/>
          <p:cNvSpPr>
            <a:spLocks noChangeShapeType="1"/>
          </p:cNvSpPr>
          <p:nvPr/>
        </p:nvSpPr>
        <p:spPr bwMode="auto">
          <a:xfrm flipV="1">
            <a:off x="6248400" y="44958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40970" name="Line 14"/>
          <p:cNvSpPr>
            <a:spLocks noChangeShapeType="1"/>
          </p:cNvSpPr>
          <p:nvPr/>
        </p:nvSpPr>
        <p:spPr bwMode="auto">
          <a:xfrm flipV="1">
            <a:off x="5029200" y="4343400"/>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40971" name="Line 15"/>
          <p:cNvSpPr>
            <a:spLocks noChangeShapeType="1"/>
          </p:cNvSpPr>
          <p:nvPr/>
        </p:nvSpPr>
        <p:spPr bwMode="auto">
          <a:xfrm flipV="1">
            <a:off x="6248400" y="4419600"/>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40972" name="Line 16"/>
          <p:cNvSpPr>
            <a:spLocks noChangeShapeType="1"/>
          </p:cNvSpPr>
          <p:nvPr/>
        </p:nvSpPr>
        <p:spPr bwMode="auto">
          <a:xfrm>
            <a:off x="5638800" y="5181600"/>
            <a:ext cx="0" cy="68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cs typeface="Arial" panose="020B0604020202020204" pitchFamily="34" charset="0"/>
            </a:endParaRPr>
          </a:p>
        </p:txBody>
      </p:sp>
      <p:sp>
        <p:nvSpPr>
          <p:cNvPr id="40973" name="Text Box 19"/>
          <p:cNvSpPr txBox="1">
            <a:spLocks noChangeArrowheads="1"/>
          </p:cNvSpPr>
          <p:nvPr/>
        </p:nvSpPr>
        <p:spPr bwMode="auto">
          <a:xfrm>
            <a:off x="5029200" y="533401"/>
            <a:ext cx="1905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US" altLang="en-US" sz="3600">
                <a:solidFill>
                  <a:srgbClr val="000000"/>
                </a:solidFill>
                <a:cs typeface="Arial" panose="020B0604020202020204" pitchFamily="34" charset="0"/>
              </a:rPr>
              <a:t>Nucleus</a:t>
            </a:r>
          </a:p>
        </p:txBody>
      </p:sp>
      <p:sp>
        <p:nvSpPr>
          <p:cNvPr id="40974" name="Text Box 20"/>
          <p:cNvSpPr txBox="1">
            <a:spLocks noChangeArrowheads="1"/>
          </p:cNvSpPr>
          <p:nvPr/>
        </p:nvSpPr>
        <p:spPr bwMode="auto">
          <a:xfrm>
            <a:off x="6248400" y="990601"/>
            <a:ext cx="2209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US" altLang="en-US" sz="3600">
                <a:solidFill>
                  <a:srgbClr val="000000"/>
                </a:solidFill>
                <a:cs typeface="Arial" panose="020B0604020202020204" pitchFamily="34" charset="0"/>
              </a:rPr>
              <a:t>Coma</a:t>
            </a:r>
          </a:p>
        </p:txBody>
      </p:sp>
      <p:sp>
        <p:nvSpPr>
          <p:cNvPr id="40975" name="Text Box 21"/>
          <p:cNvSpPr txBox="1">
            <a:spLocks noChangeArrowheads="1"/>
          </p:cNvSpPr>
          <p:nvPr/>
        </p:nvSpPr>
        <p:spPr bwMode="auto">
          <a:xfrm>
            <a:off x="8686800" y="609601"/>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US" altLang="en-US" sz="3600">
                <a:solidFill>
                  <a:srgbClr val="000000"/>
                </a:solidFill>
                <a:cs typeface="Arial" panose="020B0604020202020204" pitchFamily="34" charset="0"/>
              </a:rPr>
              <a:t>Tail</a:t>
            </a:r>
          </a:p>
        </p:txBody>
      </p:sp>
      <p:sp>
        <p:nvSpPr>
          <p:cNvPr id="40976" name="Text Box 22"/>
          <p:cNvSpPr txBox="1">
            <a:spLocks noChangeArrowheads="1"/>
          </p:cNvSpPr>
          <p:nvPr/>
        </p:nvSpPr>
        <p:spPr bwMode="auto">
          <a:xfrm>
            <a:off x="5257800" y="5943601"/>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fontAlgn="base" hangingPunct="1">
              <a:spcBef>
                <a:spcPct val="50000"/>
              </a:spcBef>
              <a:spcAft>
                <a:spcPct val="0"/>
              </a:spcAft>
              <a:buFontTx/>
              <a:buNone/>
            </a:pPr>
            <a:r>
              <a:rPr lang="en-US" altLang="en-US" sz="3600">
                <a:solidFill>
                  <a:srgbClr val="000000"/>
                </a:solidFill>
                <a:cs typeface="Arial" panose="020B0604020202020204" pitchFamily="34" charset="0"/>
              </a:rPr>
              <a:t>Head</a:t>
            </a:r>
          </a:p>
        </p:txBody>
      </p:sp>
      <p:sp>
        <p:nvSpPr>
          <p:cNvPr id="17" name="Text Box 19"/>
          <p:cNvSpPr txBox="1">
            <a:spLocks noChangeArrowheads="1"/>
          </p:cNvSpPr>
          <p:nvPr/>
        </p:nvSpPr>
        <p:spPr bwMode="auto">
          <a:xfrm>
            <a:off x="3962400" y="1"/>
            <a:ext cx="6477000" cy="64611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fontAlgn="base">
              <a:spcBef>
                <a:spcPct val="50000"/>
              </a:spcBef>
              <a:spcAft>
                <a:spcPct val="0"/>
              </a:spcAft>
              <a:defRPr/>
            </a:pPr>
            <a:r>
              <a:rPr lang="en-US" sz="3600" dirty="0">
                <a:solidFill>
                  <a:srgbClr val="000000"/>
                </a:solidFill>
              </a:rPr>
              <a:t>Label the parts of the comet!</a:t>
            </a:r>
          </a:p>
        </p:txBody>
      </p:sp>
    </p:spTree>
    <p:extLst>
      <p:ext uri="{BB962C8B-B14F-4D97-AF65-F5344CB8AC3E}">
        <p14:creationId xmlns:p14="http://schemas.microsoft.com/office/powerpoint/2010/main" val="2925403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41986" name="Rectangle 3"/>
          <p:cNvSpPr>
            <a:spLocks noGrp="1" noChangeArrowheads="1"/>
          </p:cNvSpPr>
          <p:nvPr>
            <p:ph type="body" idx="1"/>
          </p:nvPr>
        </p:nvSpPr>
        <p:spPr>
          <a:xfrm>
            <a:off x="1524000" y="0"/>
            <a:ext cx="9144000" cy="3352800"/>
          </a:xfrm>
        </p:spPr>
        <p:txBody>
          <a:bodyPr/>
          <a:lstStyle/>
          <a:p>
            <a:pPr eaLnBrk="1" hangingPunct="1">
              <a:buFontTx/>
              <a:buNone/>
            </a:pPr>
            <a:r>
              <a:rPr lang="en-US" altLang="en-US" sz="4000" b="1" dirty="0"/>
              <a:t>What is the fate of a comet?</a:t>
            </a:r>
          </a:p>
          <a:p>
            <a:pPr eaLnBrk="1" hangingPunct="1"/>
            <a:r>
              <a:rPr lang="en-US" altLang="en-US" sz="2800" dirty="0"/>
              <a:t>Some comets plunge into the sun</a:t>
            </a:r>
          </a:p>
          <a:p>
            <a:pPr eaLnBrk="1" hangingPunct="1"/>
            <a:r>
              <a:rPr lang="en-US" altLang="en-US" sz="2800" dirty="0"/>
              <a:t>others orbit around the sun one or more times</a:t>
            </a:r>
          </a:p>
          <a:p>
            <a:pPr eaLnBrk="1" hangingPunct="1"/>
            <a:endParaRPr lang="en-US" altLang="en-US" sz="2800" dirty="0"/>
          </a:p>
          <a:p>
            <a:pPr eaLnBrk="1" hangingPunct="1"/>
            <a:r>
              <a:rPr lang="en-US" altLang="en-US" sz="2800" dirty="0"/>
              <a:t>The most famous returning comet is Halley’s Comet, which comes back approximately every 76 years</a:t>
            </a:r>
          </a:p>
        </p:txBody>
      </p:sp>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29001"/>
            <a:ext cx="73152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40508982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TotalTime>
  <Words>765</Words>
  <Application>Microsoft Office PowerPoint</Application>
  <PresentationFormat>Widescreen</PresentationFormat>
  <Paragraphs>162</Paragraphs>
  <Slides>31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Default Design</vt:lpstr>
      <vt:lpstr>Thursday 8/31/17 Success starter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Asteroids</vt:lpstr>
      <vt:lpstr>PowerPoint Presentation</vt:lpstr>
      <vt:lpstr>PowerPoint Presentation</vt:lpstr>
      <vt:lpstr>PowerPoint Presentation</vt:lpstr>
      <vt:lpstr>Meteoroids, Meteors, and Meteorites </vt:lpstr>
      <vt:lpstr>Meteoroids, Meteors, and Meteorites </vt:lpstr>
      <vt:lpstr>PowerPoint Presentation</vt:lpstr>
      <vt:lpstr>PowerPoint Presentation</vt:lpstr>
      <vt:lpstr>PowerPoint Presentation</vt:lpstr>
      <vt:lpstr>Barringer’s Crater</vt:lpstr>
      <vt:lpstr>PowerPoint Presentation</vt:lpstr>
      <vt:lpstr>Quick Check</vt:lpstr>
      <vt:lpstr>Quick Check</vt:lpstr>
      <vt:lpstr>Quick Check</vt:lpstr>
      <vt:lpstr>Quick Check</vt:lpstr>
      <vt:lpstr>Quick Check</vt:lpstr>
      <vt:lpstr>Quick Check</vt:lpstr>
      <vt:lpstr>Quick Check</vt:lpstr>
      <vt:lpstr>Quick Check</vt:lpstr>
      <vt:lpstr>Quick Check</vt:lpstr>
      <vt:lpstr>PowerPoint Presentation</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Axt</dc:creator>
  <cp:lastModifiedBy>Laquincia Brown</cp:lastModifiedBy>
  <cp:revision>17</cp:revision>
  <dcterms:created xsi:type="dcterms:W3CDTF">2016-03-18T13:21:11Z</dcterms:created>
  <dcterms:modified xsi:type="dcterms:W3CDTF">2017-08-31T22:30:05Z</dcterms:modified>
</cp:coreProperties>
</file>